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5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298" r:id="rId33"/>
    <p:sldId id="300" r:id="rId3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7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FFF60-43B0-4FDF-AA60-8967107266B3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C3F29-1E34-4234-805B-3B3432219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64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E1F41-39F9-4336-BCAF-50326E2B06BC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05DD2-FBB6-4904-9084-723AEAFD7B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29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5DD2-FBB6-4904-9084-723AEAFD7B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2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5DD2-FBB6-4904-9084-723AEAFD7B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4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4825"/>
            <a:ext cx="3962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3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1D4F-9102-4A83-9712-3DA5582C1433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7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A769-39AA-4B5F-8598-04EA09919742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7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315200" cy="4876800"/>
          </a:xfrm>
        </p:spPr>
        <p:txBody>
          <a:bodyPr/>
          <a:lstStyle>
            <a:lvl1pPr marL="346075" indent="-346075">
              <a:defRPr sz="3200">
                <a:latin typeface="Calibri" pitchFamily="34" charset="0"/>
                <a:cs typeface="Calibri" pitchFamily="34" charset="0"/>
              </a:defRPr>
            </a:lvl1pPr>
            <a:lvl2pPr marL="690563" indent="-334963">
              <a:defRPr sz="2800">
                <a:latin typeface="Calibri" pitchFamily="34" charset="0"/>
                <a:cs typeface="Calibri" pitchFamily="34" charset="0"/>
              </a:defRPr>
            </a:lvl2pPr>
            <a:lvl3pPr marL="1025525" indent="-334963">
              <a:defRPr sz="2400">
                <a:latin typeface="Calibri" pitchFamily="34" charset="0"/>
                <a:cs typeface="Calibri" pitchFamily="34" charset="0"/>
              </a:defRPr>
            </a:lvl3pPr>
            <a:lvl4pPr marL="1371600" indent="-339725">
              <a:defRPr sz="2000">
                <a:latin typeface="Calibri" pitchFamily="34" charset="0"/>
                <a:cs typeface="Calibri" pitchFamily="34" charset="0"/>
              </a:defRPr>
            </a:lvl4pPr>
            <a:lvl5pPr marL="1604963" indent="-228600"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FC12D-1A09-426A-85B3-A3E2EAC2A9DA}" type="slidenum">
              <a:rPr 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88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BB2-CD3F-4179-9C55-C8F021523FDF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1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E478-B9C3-4D59-BAD7-DC6C2651A003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5EE9-26AB-471C-96B3-54D421E893D1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4566-3677-43E1-81BD-9753BAE2B177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442A-4870-4920-84EB-45807E7AD5C2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A9D9-FE79-4A88-B3D1-5011230EE235}" type="slidenum">
              <a:rPr 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0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685800"/>
            <a:ext cx="73152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7C08AE-1891-4BBC-9935-7A57C68A3245}" type="slidenum">
              <a:rPr lang="en-US">
                <a:solidFill>
                  <a:srgbClr val="464653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2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6096000"/>
            <a:ext cx="187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9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46075" indent="-3460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34963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025525" indent="-339725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725" indent="-339725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17675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slaw.com/professional/stephen-kuperbe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law.com/" TargetMode="External"/><Relationship Id="rId2" Type="http://schemas.openxmlformats.org/officeDocument/2006/relationships/hyperlink" Target="mailto:Steve.Kuperberg@PowersLaw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862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Conducting Internal Investigations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100" dirty="0" smtClean="0">
                <a:hlinkClick r:id="rId3"/>
              </a:rPr>
              <a:t>Stephen Kuperberg</a:t>
            </a:r>
            <a:endParaRPr lang="en-US" sz="2100" dirty="0" smtClean="0"/>
          </a:p>
          <a:p>
            <a:r>
              <a:rPr lang="en-US" sz="2100" dirty="0" smtClean="0"/>
              <a:t> GWU Healthcare Corporate Compliance Certificate Program, January 9, 2018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11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Before starting internal investigations, should you check with legal counsel?</a:t>
            </a:r>
            <a:endParaRPr lang="en-US" dirty="0"/>
          </a:p>
          <a:p>
            <a:r>
              <a:rPr lang="en-US" dirty="0" smtClean="0"/>
              <a:t>Given the previous discussion, why not?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conduct internal investigations?</a:t>
            </a:r>
            <a:endParaRPr lang="en-US" dirty="0"/>
          </a:p>
        </p:txBody>
      </p:sp>
      <p:pic>
        <p:nvPicPr>
          <p:cNvPr id="4098" name="Picture 2" descr="https://i.imgflip.com/138cc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"/>
          <a:stretch/>
        </p:blipFill>
        <p:spPr bwMode="auto">
          <a:xfrm>
            <a:off x="2301875" y="2971800"/>
            <a:ext cx="4476750" cy="28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Checking with</a:t>
            </a:r>
            <a:r>
              <a:rPr lang="en-US" dirty="0" smtClean="0"/>
              <a:t> legal counsel doesn’t necessarily mean </a:t>
            </a:r>
            <a:r>
              <a:rPr lang="en-US" b="1" i="1" dirty="0" smtClean="0"/>
              <a:t>involving</a:t>
            </a:r>
            <a:r>
              <a:rPr lang="en-US" dirty="0" smtClean="0"/>
              <a:t> legal counsel</a:t>
            </a:r>
          </a:p>
          <a:p>
            <a:r>
              <a:rPr lang="en-US" dirty="0" smtClean="0"/>
              <a:t>Certain benefits of legal counsel involvement—particularly attorney-client privilege and work product protections—do not apply retroactively</a:t>
            </a:r>
          </a:p>
          <a:p>
            <a:r>
              <a:rPr lang="en-US" dirty="0" smtClean="0"/>
              <a:t>Effective counsel can often provide guidance to </a:t>
            </a:r>
            <a:r>
              <a:rPr lang="en-US" b="1" i="1" dirty="0" smtClean="0"/>
              <a:t>reduce</a:t>
            </a:r>
            <a:r>
              <a:rPr lang="en-US" dirty="0" smtClean="0"/>
              <a:t> cost and effort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11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conduct internal investigations?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should legal counsel be </a:t>
            </a:r>
            <a:r>
              <a:rPr lang="en-US" b="1" i="1" dirty="0" smtClean="0"/>
              <a:t>involved</a:t>
            </a:r>
            <a:r>
              <a:rPr lang="en-US" dirty="0" smtClean="0"/>
              <a:t>? Allegations of—</a:t>
            </a:r>
          </a:p>
          <a:p>
            <a:pPr lvl="1"/>
            <a:r>
              <a:rPr lang="en-US" dirty="0" smtClean="0"/>
              <a:t>Violations of law</a:t>
            </a:r>
          </a:p>
          <a:p>
            <a:pPr lvl="1"/>
            <a:r>
              <a:rPr lang="en-US" dirty="0" smtClean="0"/>
              <a:t>Intentional fraud or misrepresentation</a:t>
            </a:r>
          </a:p>
          <a:p>
            <a:pPr lvl="1"/>
            <a:r>
              <a:rPr lang="en-US" dirty="0" smtClean="0"/>
              <a:t>Audit results demonstrating a pattern reaching beyond isolated errors</a:t>
            </a:r>
          </a:p>
          <a:p>
            <a:pPr lvl="1"/>
            <a:r>
              <a:rPr lang="en-US" dirty="0" smtClean="0"/>
              <a:t>Activity or audit results that highlight ambiguous or contradictory guidance or rules</a:t>
            </a:r>
          </a:p>
          <a:p>
            <a:r>
              <a:rPr lang="en-US" dirty="0" smtClean="0"/>
              <a:t>Particularly important when government funds involved, but not only then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32366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should legal counsel be involved?</a:t>
            </a:r>
            <a:br>
              <a:rPr lang="en-US" dirty="0" smtClean="0"/>
            </a:br>
            <a:r>
              <a:rPr lang="en-US" dirty="0" smtClean="0"/>
              <a:t>Attorney-client privilege</a:t>
            </a:r>
          </a:p>
          <a:p>
            <a:r>
              <a:rPr lang="en-US" dirty="0" smtClean="0"/>
              <a:t>Typically no privilege for routine compliance investigations and materials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19406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should legal counsel be involved?</a:t>
            </a:r>
            <a:br>
              <a:rPr lang="en-US" dirty="0" smtClean="0"/>
            </a:br>
            <a:r>
              <a:rPr lang="en-US" dirty="0" smtClean="0"/>
              <a:t>Attorney-client privilege</a:t>
            </a:r>
          </a:p>
          <a:p>
            <a:r>
              <a:rPr lang="en-US" dirty="0" smtClean="0"/>
              <a:t>Protects</a:t>
            </a:r>
          </a:p>
          <a:p>
            <a:pPr lvl="1"/>
            <a:r>
              <a:rPr lang="en-US" dirty="0" smtClean="0"/>
              <a:t>Confidential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Between attorney and client</a:t>
            </a:r>
          </a:p>
          <a:p>
            <a:pPr lvl="1"/>
            <a:r>
              <a:rPr lang="en-US" dirty="0" smtClean="0"/>
              <a:t>For purposes of obtaining legal advice</a:t>
            </a:r>
          </a:p>
          <a:p>
            <a:r>
              <a:rPr lang="en-US" dirty="0" smtClean="0"/>
              <a:t>Can apply to current and former employees</a:t>
            </a:r>
          </a:p>
          <a:p>
            <a:r>
              <a:rPr lang="en-US" dirty="0" smtClean="0"/>
              <a:t>Can apply to attorney’s experts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18197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should legal counsel be involved?</a:t>
            </a:r>
            <a:br>
              <a:rPr lang="en-US" dirty="0" smtClean="0"/>
            </a:br>
            <a:r>
              <a:rPr lang="en-US" dirty="0" smtClean="0"/>
              <a:t>Attorney-client privilege</a:t>
            </a:r>
          </a:p>
          <a:p>
            <a:r>
              <a:rPr lang="en-US" dirty="0" smtClean="0"/>
              <a:t>Common errors in establishing and preserving privilege</a:t>
            </a:r>
          </a:p>
          <a:p>
            <a:pPr lvl="1"/>
            <a:r>
              <a:rPr lang="en-US" dirty="0" smtClean="0"/>
              <a:t>Attorney not involved from outset</a:t>
            </a:r>
          </a:p>
          <a:p>
            <a:pPr lvl="1"/>
            <a:r>
              <a:rPr lang="en-US" b="1" i="1" dirty="0" smtClean="0"/>
              <a:t>Not confidential</a:t>
            </a:r>
          </a:p>
          <a:p>
            <a:pPr lvl="1"/>
            <a:r>
              <a:rPr lang="en-US" dirty="0" smtClean="0"/>
              <a:t>Not communications (doesn’t protect underlying facts)</a:t>
            </a:r>
          </a:p>
          <a:p>
            <a:pPr lvl="1"/>
            <a:r>
              <a:rPr lang="en-US" dirty="0" smtClean="0"/>
              <a:t>Not between attorney and client</a:t>
            </a:r>
          </a:p>
          <a:p>
            <a:pPr lvl="1"/>
            <a:r>
              <a:rPr lang="en-US" dirty="0" smtClean="0"/>
              <a:t>Not for purposes of obtaining legal advice</a:t>
            </a:r>
          </a:p>
          <a:p>
            <a:r>
              <a:rPr lang="en-US" dirty="0" smtClean="0"/>
              <a:t>Confidentiality is most frequent issue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28445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should legal counsel be involved?</a:t>
            </a:r>
            <a:br>
              <a:rPr lang="en-US" dirty="0" smtClean="0"/>
            </a:br>
            <a:r>
              <a:rPr lang="en-US" dirty="0" smtClean="0"/>
              <a:t>Attorney-client privilege</a:t>
            </a:r>
          </a:p>
          <a:p>
            <a:r>
              <a:rPr lang="en-US" dirty="0" smtClean="0"/>
              <a:t>Just as important as establishing the privilege is choosing whether and when to </a:t>
            </a:r>
            <a:r>
              <a:rPr lang="en-US" b="1" i="1" dirty="0" smtClean="0"/>
              <a:t>waive</a:t>
            </a:r>
            <a:r>
              <a:rPr lang="en-US" dirty="0" smtClean="0"/>
              <a:t> it, and </a:t>
            </a:r>
            <a:r>
              <a:rPr lang="en-US" b="1" i="1" dirty="0" smtClean="0"/>
              <a:t>to whom</a:t>
            </a:r>
            <a:endParaRPr lang="en-US" dirty="0" smtClean="0"/>
          </a:p>
          <a:p>
            <a:r>
              <a:rPr lang="en-US" dirty="0" smtClean="0"/>
              <a:t>If you never established an attorney-client privilege, or didn’t maintain it, you don’t get to choose later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1761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Four steps to internal investigations</a:t>
            </a:r>
          </a:p>
          <a:p>
            <a:pPr lvl="1"/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Investigate</a:t>
            </a:r>
          </a:p>
          <a:p>
            <a:pPr lvl="1"/>
            <a:r>
              <a:rPr lang="en-US" dirty="0" smtClean="0"/>
              <a:t>Assess</a:t>
            </a:r>
          </a:p>
          <a:p>
            <a:pPr lvl="1"/>
            <a:r>
              <a:rPr lang="en-US" dirty="0" smtClean="0"/>
              <a:t>Correct and report</a:t>
            </a:r>
          </a:p>
          <a:p>
            <a:r>
              <a:rPr lang="en-US" dirty="0" smtClean="0"/>
              <a:t>Remember—</a:t>
            </a:r>
          </a:p>
          <a:p>
            <a:pPr lvl="1"/>
            <a:r>
              <a:rPr lang="en-US" dirty="0" smtClean="0"/>
              <a:t>Don’t wait to stop</a:t>
            </a:r>
            <a:br>
              <a:rPr lang="en-US" dirty="0" smtClean="0"/>
            </a:br>
            <a:r>
              <a:rPr lang="en-US" dirty="0" smtClean="0"/>
              <a:t>clear wrongdoing!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  <p:pic>
        <p:nvPicPr>
          <p:cNvPr id="5" name="Picture 2" descr="http://i1.kym-cdn.com/photos/images/original/000/490/450/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What potential wrongdoing are we investigating?</a:t>
            </a:r>
          </a:p>
          <a:p>
            <a:pPr lvl="1"/>
            <a:r>
              <a:rPr lang="en-US" dirty="0" smtClean="0"/>
              <a:t>What potential violations are implicated?</a:t>
            </a:r>
          </a:p>
          <a:p>
            <a:pPr lvl="2"/>
            <a:r>
              <a:rPr lang="en-US" dirty="0" smtClean="0"/>
              <a:t>Anti-kickback violations</a:t>
            </a:r>
          </a:p>
          <a:p>
            <a:pPr lvl="2"/>
            <a:r>
              <a:rPr lang="en-US" dirty="0" smtClean="0"/>
              <a:t>Fraudulent billing</a:t>
            </a:r>
          </a:p>
          <a:p>
            <a:pPr lvl="2"/>
            <a:r>
              <a:rPr lang="en-US" dirty="0" smtClean="0"/>
              <a:t>Privacy violations</a:t>
            </a:r>
          </a:p>
          <a:p>
            <a:pPr lvl="2"/>
            <a:r>
              <a:rPr lang="en-US" dirty="0" smtClean="0"/>
              <a:t>Marketing or promotional violations</a:t>
            </a:r>
          </a:p>
          <a:p>
            <a:pPr lvl="2"/>
            <a:r>
              <a:rPr lang="en-US" dirty="0" smtClean="0"/>
              <a:t>Self-referrals</a:t>
            </a:r>
          </a:p>
          <a:p>
            <a:pPr lvl="2"/>
            <a:r>
              <a:rPr lang="en-US" dirty="0" smtClean="0"/>
              <a:t>Anti-competitive actions or agreements</a:t>
            </a:r>
          </a:p>
          <a:p>
            <a:pPr lvl="2"/>
            <a:r>
              <a:rPr lang="en-US" dirty="0" smtClean="0"/>
              <a:t>Other federal or state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13579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Who knows about the issue?</a:t>
            </a:r>
          </a:p>
          <a:p>
            <a:pPr lvl="2"/>
            <a:r>
              <a:rPr lang="en-US" dirty="0" smtClean="0"/>
              <a:t>Who was involved?</a:t>
            </a:r>
          </a:p>
          <a:p>
            <a:pPr lvl="2"/>
            <a:r>
              <a:rPr lang="en-US" dirty="0" smtClean="0"/>
              <a:t>Who have we </a:t>
            </a:r>
            <a:r>
              <a:rPr lang="en-US" b="1" i="1" dirty="0" smtClean="0"/>
              <a:t>told</a:t>
            </a:r>
            <a:r>
              <a:rPr lang="en-US" dirty="0" smtClean="0"/>
              <a:t>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Remember that </a:t>
            </a:r>
            <a:r>
              <a:rPr lang="en-US" b="1" i="1" dirty="0" smtClean="0"/>
              <a:t>management</a:t>
            </a:r>
            <a:r>
              <a:rPr lang="en-US" dirty="0" smtClean="0"/>
              <a:t> can’t act if they don’t know about the issue</a:t>
            </a:r>
          </a:p>
          <a:p>
            <a:r>
              <a:rPr lang="en-US" dirty="0" smtClean="0"/>
              <a:t>The same is true of </a:t>
            </a:r>
            <a:r>
              <a:rPr lang="en-US" b="1" i="1" dirty="0" smtClean="0"/>
              <a:t>counsel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19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40253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Why conduct internal investigations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How to conduct internal investigations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What to obtain from internal investigations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EC67E6-02CF-431A-B2ED-ED06EBBBA32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Agenda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71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 should </a:t>
            </a:r>
            <a:r>
              <a:rPr lang="en-US" b="1" i="1" dirty="0" smtClean="0"/>
              <a:t>direct</a:t>
            </a:r>
            <a:r>
              <a:rPr lang="en-US" dirty="0" smtClean="0"/>
              <a:t> the investigation?</a:t>
            </a:r>
          </a:p>
          <a:p>
            <a:pPr lvl="1"/>
            <a:r>
              <a:rPr lang="en-US" dirty="0" smtClean="0"/>
              <a:t>Counsel</a:t>
            </a:r>
          </a:p>
          <a:p>
            <a:pPr lvl="1"/>
            <a:r>
              <a:rPr lang="en-US" dirty="0" smtClean="0"/>
              <a:t>Compliance team</a:t>
            </a:r>
          </a:p>
          <a:p>
            <a:pPr lvl="1"/>
            <a:r>
              <a:rPr lang="en-US" dirty="0" smtClean="0"/>
              <a:t>Potentially including</a:t>
            </a:r>
          </a:p>
          <a:p>
            <a:pPr lvl="2"/>
            <a:r>
              <a:rPr lang="en-US" dirty="0" smtClean="0"/>
              <a:t>HR</a:t>
            </a:r>
          </a:p>
          <a:p>
            <a:pPr lvl="2"/>
            <a:r>
              <a:rPr lang="en-US" dirty="0" smtClean="0"/>
              <a:t>Auditors</a:t>
            </a:r>
          </a:p>
          <a:p>
            <a:pPr lvl="2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3574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 should </a:t>
            </a:r>
            <a:r>
              <a:rPr lang="en-US" b="1" i="1" dirty="0" smtClean="0"/>
              <a:t>conduct</a:t>
            </a:r>
            <a:r>
              <a:rPr lang="en-US" dirty="0" smtClean="0"/>
              <a:t> the investigation?</a:t>
            </a:r>
          </a:p>
          <a:p>
            <a:pPr lvl="1"/>
            <a:r>
              <a:rPr lang="en-US" dirty="0" smtClean="0"/>
              <a:t>Counsel</a:t>
            </a:r>
          </a:p>
          <a:p>
            <a:pPr lvl="1"/>
            <a:r>
              <a:rPr lang="en-US" dirty="0" smtClean="0"/>
              <a:t>Compliance team</a:t>
            </a:r>
          </a:p>
          <a:p>
            <a:pPr lvl="1"/>
            <a:r>
              <a:rPr lang="en-US" dirty="0" smtClean="0"/>
              <a:t>Professional investigator</a:t>
            </a:r>
          </a:p>
          <a:p>
            <a:pPr lvl="1"/>
            <a:r>
              <a:rPr lang="en-US" dirty="0" smtClean="0"/>
              <a:t>Auditors</a:t>
            </a:r>
          </a:p>
          <a:p>
            <a:pPr lvl="1"/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21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35350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will be the </a:t>
            </a:r>
            <a:r>
              <a:rPr lang="en-US" b="1" i="1" dirty="0" smtClean="0"/>
              <a:t>reporting protocol?</a:t>
            </a:r>
            <a:endParaRPr lang="en-US" dirty="0" smtClean="0"/>
          </a:p>
          <a:p>
            <a:r>
              <a:rPr lang="en-US" dirty="0" smtClean="0"/>
              <a:t>Consider both </a:t>
            </a:r>
            <a:r>
              <a:rPr lang="en-US" b="1" i="1" dirty="0" smtClean="0"/>
              <a:t>progress reporting </a:t>
            </a:r>
            <a:r>
              <a:rPr lang="en-US" dirty="0" smtClean="0"/>
              <a:t>and </a:t>
            </a:r>
            <a:r>
              <a:rPr lang="en-US" b="1" i="1" dirty="0" smtClean="0"/>
              <a:t>final reporting</a:t>
            </a:r>
            <a:endParaRPr lang="en-US" dirty="0" smtClean="0"/>
          </a:p>
          <a:p>
            <a:pPr lvl="1"/>
            <a:r>
              <a:rPr lang="en-US" dirty="0" smtClean="0"/>
              <a:t>Internal investigation team</a:t>
            </a:r>
          </a:p>
          <a:p>
            <a:pPr lvl="1"/>
            <a:r>
              <a:rPr lang="en-US" dirty="0" smtClean="0"/>
              <a:t>Corporate management or board representatives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32141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Preserving documents—establishing a document hold early is crucial</a:t>
            </a:r>
          </a:p>
          <a:p>
            <a:r>
              <a:rPr lang="en-US" dirty="0" smtClean="0"/>
              <a:t>Put the hold in writing</a:t>
            </a:r>
          </a:p>
          <a:p>
            <a:r>
              <a:rPr lang="en-US" dirty="0" smtClean="0"/>
              <a:t>Notify both employees and IT</a:t>
            </a:r>
          </a:p>
          <a:p>
            <a:r>
              <a:rPr lang="en-US" dirty="0" smtClean="0"/>
              <a:t>Suspend document “retention” policies</a:t>
            </a:r>
          </a:p>
          <a:p>
            <a:pPr lvl="1"/>
            <a:r>
              <a:rPr lang="en-US" dirty="0" smtClean="0"/>
              <a:t>Applies to IT as well as physical retention</a:t>
            </a:r>
          </a:p>
          <a:p>
            <a:pPr lvl="1"/>
            <a:r>
              <a:rPr lang="en-US" dirty="0" smtClean="0"/>
              <a:t>Hold backup tapes</a:t>
            </a:r>
          </a:p>
          <a:p>
            <a:pPr lvl="1"/>
            <a:r>
              <a:rPr lang="en-US" dirty="0" smtClean="0"/>
              <a:t>Potentially image crucial folders and drives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32370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Plan—document collection and interviews</a:t>
            </a:r>
          </a:p>
          <a:p>
            <a:r>
              <a:rPr lang="en-US" sz="2800" dirty="0" smtClean="0"/>
              <a:t>Consider both time sensitivity and thoroughness</a:t>
            </a:r>
          </a:p>
          <a:p>
            <a:pPr lvl="1"/>
            <a:r>
              <a:rPr lang="en-US" sz="2400" dirty="0" smtClean="0"/>
              <a:t>Typically collect and review documents first if possible</a:t>
            </a:r>
          </a:p>
          <a:p>
            <a:pPr lvl="1"/>
            <a:r>
              <a:rPr lang="en-US" sz="2400" dirty="0" smtClean="0"/>
              <a:t>For complex financial and technical subjects, important to involve experts</a:t>
            </a:r>
          </a:p>
          <a:p>
            <a:r>
              <a:rPr lang="en-US" sz="2800" dirty="0" smtClean="0"/>
              <a:t>But—the clock is ticking!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  <p:pic>
        <p:nvPicPr>
          <p:cNvPr id="5122" name="Picture 2" descr="https://brutallyhonest.in/wp-content/uploads/2016/08/biological-c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984500" cy="16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Investigate—knowledge center</a:t>
            </a:r>
          </a:p>
          <a:p>
            <a:pPr lvl="1"/>
            <a:r>
              <a:rPr lang="en-US" dirty="0" smtClean="0"/>
              <a:t>Collect documents and other materials (such as interview memoranda) centrally</a:t>
            </a:r>
          </a:p>
          <a:p>
            <a:pPr lvl="1"/>
            <a:r>
              <a:rPr lang="en-US" dirty="0" smtClean="0"/>
              <a:t>Be organized in your review</a:t>
            </a:r>
          </a:p>
          <a:p>
            <a:pPr lvl="2"/>
            <a:r>
              <a:rPr lang="en-US" dirty="0" smtClean="0"/>
              <a:t>Litigation databases helpful</a:t>
            </a:r>
          </a:p>
          <a:p>
            <a:pPr lvl="1"/>
            <a:r>
              <a:rPr lang="en-US" dirty="0" smtClean="0"/>
              <a:t>Create a centralized timeline-chronology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40639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Investigate—interviews</a:t>
            </a:r>
          </a:p>
          <a:p>
            <a:pPr lvl="1"/>
            <a:r>
              <a:rPr lang="en-US" dirty="0" smtClean="0"/>
              <a:t>Your plan identified witnesses—and you should be on the lookout for more</a:t>
            </a:r>
          </a:p>
          <a:p>
            <a:pPr lvl="1"/>
            <a:r>
              <a:rPr lang="en-US" dirty="0" smtClean="0"/>
              <a:t>Interview individually</a:t>
            </a:r>
          </a:p>
          <a:p>
            <a:pPr lvl="1"/>
            <a:r>
              <a:rPr lang="en-US" dirty="0" smtClean="0"/>
              <a:t>Counsel should be providing the “corporate </a:t>
            </a:r>
            <a:r>
              <a:rPr lang="en-US" i="1" dirty="0" smtClean="0"/>
              <a:t>Miranda</a:t>
            </a:r>
            <a:r>
              <a:rPr lang="en-US" dirty="0" smtClean="0"/>
              <a:t>” or </a:t>
            </a:r>
            <a:r>
              <a:rPr lang="en-US" i="1" dirty="0" smtClean="0"/>
              <a:t>Upjohn</a:t>
            </a:r>
            <a:r>
              <a:rPr lang="en-US" dirty="0" smtClean="0"/>
              <a:t> warnings</a:t>
            </a:r>
          </a:p>
          <a:p>
            <a:pPr lvl="1"/>
            <a:r>
              <a:rPr lang="en-US" dirty="0" smtClean="0"/>
              <a:t>Use documents to guide and probe</a:t>
            </a:r>
          </a:p>
          <a:p>
            <a:pPr lvl="1"/>
            <a:r>
              <a:rPr lang="en-US" dirty="0" smtClean="0"/>
              <a:t>Gather information</a:t>
            </a:r>
          </a:p>
          <a:p>
            <a:pPr lvl="1"/>
            <a:r>
              <a:rPr lang="en-US" dirty="0" smtClean="0"/>
              <a:t>Assess credibility—but don’t interrogate</a:t>
            </a:r>
          </a:p>
          <a:p>
            <a:pPr lvl="1"/>
            <a:r>
              <a:rPr lang="en-US" dirty="0" smtClean="0"/>
              <a:t>Be open, curious, information-seeking</a:t>
            </a:r>
          </a:p>
          <a:p>
            <a:pPr lvl="1"/>
            <a:r>
              <a:rPr lang="en-US" dirty="0" smtClean="0"/>
              <a:t>Take detailed notes, but not verbatim or recordings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27912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Investigate—interviews</a:t>
            </a:r>
          </a:p>
          <a:p>
            <a:pPr lvl="1"/>
            <a:r>
              <a:rPr lang="en-US" dirty="0" smtClean="0"/>
              <a:t>When to interview a suspected wrongdoer</a:t>
            </a:r>
          </a:p>
          <a:p>
            <a:pPr lvl="2"/>
            <a:r>
              <a:rPr lang="en-US" dirty="0" smtClean="0"/>
              <a:t>Beginning, end, or both</a:t>
            </a:r>
          </a:p>
          <a:p>
            <a:pPr lvl="2"/>
            <a:r>
              <a:rPr lang="en-US" dirty="0" smtClean="0"/>
              <a:t>Give opportunity to respond to all accusations</a:t>
            </a:r>
          </a:p>
          <a:p>
            <a:pPr lvl="2"/>
            <a:r>
              <a:rPr lang="en-US" dirty="0" smtClean="0"/>
              <a:t>Be open, curious, information-seeking</a:t>
            </a:r>
          </a:p>
          <a:p>
            <a:pPr lvl="1"/>
            <a:r>
              <a:rPr lang="en-US" dirty="0" smtClean="0"/>
              <a:t>The flip side of the </a:t>
            </a:r>
            <a:r>
              <a:rPr lang="en-US" i="1" dirty="0" smtClean="0"/>
              <a:t>Upjohn</a:t>
            </a:r>
            <a:r>
              <a:rPr lang="en-US" dirty="0" smtClean="0"/>
              <a:t> warnings—right to counsel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32457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Assess</a:t>
            </a:r>
          </a:p>
          <a:p>
            <a:pPr lvl="1"/>
            <a:r>
              <a:rPr lang="en-US" dirty="0" smtClean="0"/>
              <a:t>Oral or written report, and to whom</a:t>
            </a:r>
          </a:p>
          <a:p>
            <a:pPr lvl="2"/>
            <a:r>
              <a:rPr lang="en-US" dirty="0" smtClean="0"/>
              <a:t>Remember—you </a:t>
            </a:r>
            <a:r>
              <a:rPr lang="en-US" b="1" i="1" dirty="0" smtClean="0"/>
              <a:t>planned</a:t>
            </a:r>
            <a:r>
              <a:rPr lang="en-US" dirty="0"/>
              <a:t> </a:t>
            </a:r>
            <a:r>
              <a:rPr lang="en-US" dirty="0" smtClean="0"/>
              <a:t>for this</a:t>
            </a:r>
          </a:p>
          <a:p>
            <a:pPr lvl="1"/>
            <a:r>
              <a:rPr lang="en-US" dirty="0" smtClean="0"/>
              <a:t>Comprehensive summary</a:t>
            </a:r>
          </a:p>
          <a:p>
            <a:pPr lvl="2"/>
            <a:r>
              <a:rPr lang="en-US" dirty="0" smtClean="0"/>
              <a:t>Detailed description</a:t>
            </a:r>
          </a:p>
          <a:p>
            <a:pPr lvl="2"/>
            <a:r>
              <a:rPr lang="en-US" dirty="0" smtClean="0"/>
              <a:t>Appropriately sourced</a:t>
            </a:r>
          </a:p>
          <a:p>
            <a:pPr lvl="2"/>
            <a:r>
              <a:rPr lang="en-US" b="1" i="1" dirty="0" smtClean="0"/>
              <a:t>If </a:t>
            </a:r>
            <a:r>
              <a:rPr lang="en-US" dirty="0" smtClean="0"/>
              <a:t>making assessments or drawing conclusions, identify those assessments and their bases</a:t>
            </a:r>
          </a:p>
          <a:p>
            <a:pPr lvl="3"/>
            <a:r>
              <a:rPr lang="en-US" dirty="0" smtClean="0"/>
              <a:t>Provide opportunity for others to reach independent assessments—if making assessments at all</a:t>
            </a:r>
          </a:p>
          <a:p>
            <a:pPr lvl="1"/>
            <a:r>
              <a:rPr lang="en-US" dirty="0" smtClean="0"/>
              <a:t>Recommend corrective 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22268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Correct and report</a:t>
            </a:r>
          </a:p>
          <a:p>
            <a:pPr lvl="1"/>
            <a:r>
              <a:rPr lang="en-US" dirty="0" smtClean="0"/>
              <a:t>In this case, deciding whether and how to report externally</a:t>
            </a:r>
          </a:p>
          <a:p>
            <a:r>
              <a:rPr lang="en-US" dirty="0" smtClean="0"/>
              <a:t>Discipline referrals and recommendations</a:t>
            </a:r>
          </a:p>
          <a:p>
            <a:r>
              <a:rPr lang="en-US" dirty="0" smtClean="0"/>
              <a:t>Follow-up and accountability on corrective 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29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4429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Investigate potential misconduct—crucial compliance function</a:t>
            </a:r>
          </a:p>
          <a:p>
            <a:pPr lvl="1"/>
            <a:r>
              <a:rPr lang="en-US" sz="3200" dirty="0" smtClean="0"/>
              <a:t>Audit result</a:t>
            </a:r>
          </a:p>
          <a:p>
            <a:pPr lvl="1"/>
            <a:r>
              <a:rPr lang="en-US" sz="3200" dirty="0" smtClean="0"/>
              <a:t>Internal report</a:t>
            </a:r>
          </a:p>
          <a:p>
            <a:pPr lvl="1"/>
            <a:r>
              <a:rPr lang="en-US" sz="3200" dirty="0" smtClean="0"/>
              <a:t>Whistleblower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conduct internal investigations?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Correct and report—self-disclosure?</a:t>
            </a:r>
          </a:p>
          <a:p>
            <a:pPr lvl="1"/>
            <a:r>
              <a:rPr lang="en-US" dirty="0" smtClean="0"/>
              <a:t>Overpayment repayment obligations</a:t>
            </a:r>
          </a:p>
          <a:p>
            <a:pPr lvl="1"/>
            <a:r>
              <a:rPr lang="en-US" dirty="0" smtClean="0"/>
              <a:t>OIG self-reporting v. False Claims Act liability</a:t>
            </a:r>
          </a:p>
          <a:p>
            <a:pPr lvl="1"/>
            <a:r>
              <a:rPr lang="en-US" dirty="0" smtClean="0"/>
              <a:t>Other government disclosure programs—Antitrust Leniency-amnesty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30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6336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Correct and report—self-disclosure?</a:t>
            </a:r>
          </a:p>
          <a:p>
            <a:pPr lvl="1"/>
            <a:r>
              <a:rPr lang="en-US" dirty="0" smtClean="0"/>
              <a:t>Overpayment repayment obligations</a:t>
            </a:r>
          </a:p>
          <a:p>
            <a:pPr lvl="1"/>
            <a:r>
              <a:rPr lang="en-US" dirty="0" smtClean="0"/>
              <a:t>OIG self-reporting v. False Claims Act liability</a:t>
            </a:r>
          </a:p>
          <a:p>
            <a:pPr lvl="1"/>
            <a:r>
              <a:rPr lang="en-US" dirty="0" smtClean="0"/>
              <a:t>Other government disclosure programs—Antitrust Leniency-amnesty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31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conduct internal investigations?</a:t>
            </a:r>
          </a:p>
        </p:txBody>
      </p:sp>
    </p:spTree>
    <p:extLst>
      <p:ext uri="{BB962C8B-B14F-4D97-AF65-F5344CB8AC3E}">
        <p14:creationId xmlns:p14="http://schemas.microsoft.com/office/powerpoint/2010/main" val="3870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What to obtain from internal investigations?</a:t>
            </a:r>
          </a:p>
          <a:p>
            <a:r>
              <a:rPr lang="en-US" sz="3600" dirty="0" smtClean="0"/>
              <a:t>A report, but also—</a:t>
            </a:r>
          </a:p>
          <a:p>
            <a:pPr lvl="1"/>
            <a:r>
              <a:rPr lang="en-US" sz="3200" dirty="0" smtClean="0"/>
              <a:t>Corporate integrity</a:t>
            </a:r>
          </a:p>
          <a:p>
            <a:pPr lvl="1"/>
            <a:r>
              <a:rPr lang="en-US" sz="3200" dirty="0" smtClean="0"/>
              <a:t>Good standing with government and community</a:t>
            </a:r>
          </a:p>
          <a:p>
            <a:pPr lvl="1"/>
            <a:r>
              <a:rPr lang="en-US" sz="3200" dirty="0" smtClean="0"/>
              <a:t>Preservation of resources</a:t>
            </a:r>
          </a:p>
          <a:p>
            <a:pPr lvl="1"/>
            <a:r>
              <a:rPr lang="en-US" sz="3200" dirty="0" smtClean="0"/>
              <a:t>Efficient and effective services</a:t>
            </a:r>
          </a:p>
          <a:p>
            <a:r>
              <a:rPr lang="en-US" sz="3600" dirty="0"/>
              <a:t>The clock is ticking—</a:t>
            </a:r>
          </a:p>
          <a:p>
            <a:r>
              <a:rPr lang="en-US" sz="3600" dirty="0"/>
              <a:t>But </a:t>
            </a:r>
            <a:r>
              <a:rPr lang="en-US" sz="3600" dirty="0" smtClean="0"/>
              <a:t>you </a:t>
            </a:r>
            <a:r>
              <a:rPr lang="en-US" sz="3600" dirty="0"/>
              <a:t>got this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32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obtain</a:t>
            </a:r>
            <a:endParaRPr lang="en-US" dirty="0"/>
          </a:p>
        </p:txBody>
      </p:sp>
      <p:pic>
        <p:nvPicPr>
          <p:cNvPr id="6" name="Picture 2" descr="http://memecrunch.com/meme/16TG1/you-got-this/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0"/>
          <a:stretch/>
        </p:blipFill>
        <p:spPr bwMode="auto">
          <a:xfrm>
            <a:off x="5867400" y="4684428"/>
            <a:ext cx="2438400" cy="16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Steve Kuperberg</a:t>
            </a:r>
          </a:p>
          <a:p>
            <a:pPr marL="0" indent="0">
              <a:buNone/>
            </a:pPr>
            <a:r>
              <a:rPr lang="en-US" dirty="0" smtClean="0"/>
              <a:t>Powers law firm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Steve.Kuperberg@PowersLaw.com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http://www.powerslaw.com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33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195" name="Picture 3" descr="C:\Users\Steve.Kuperberg\Desktop\SteveKuperbe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167063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315200" cy="3048000"/>
          </a:xfrm>
        </p:spPr>
        <p:txBody>
          <a:bodyPr/>
          <a:lstStyle/>
          <a:p>
            <a:r>
              <a:rPr lang="en-US" dirty="0"/>
              <a:t>No government inquiry—yet</a:t>
            </a:r>
          </a:p>
          <a:p>
            <a:pPr lvl="1"/>
            <a:r>
              <a:rPr lang="en-US" dirty="0"/>
              <a:t>OIG subpoena</a:t>
            </a:r>
          </a:p>
          <a:p>
            <a:pPr lvl="1"/>
            <a:r>
              <a:rPr lang="en-US" dirty="0"/>
              <a:t>Civil investigative demand</a:t>
            </a:r>
          </a:p>
          <a:p>
            <a:pPr lvl="1"/>
            <a:r>
              <a:rPr lang="en-US" dirty="0"/>
              <a:t>US Attorney office </a:t>
            </a:r>
            <a:r>
              <a:rPr lang="en-US" dirty="0" smtClean="0"/>
              <a:t>subpoena</a:t>
            </a:r>
          </a:p>
          <a:p>
            <a:pPr lvl="1"/>
            <a:r>
              <a:rPr lang="en-US" dirty="0" smtClean="0"/>
              <a:t>Congressional inquiry</a:t>
            </a:r>
            <a:endParaRPr lang="en-US" dirty="0"/>
          </a:p>
          <a:p>
            <a:pPr lvl="1"/>
            <a:r>
              <a:rPr lang="en-US" dirty="0"/>
              <a:t>Dawn </a:t>
            </a:r>
            <a:r>
              <a:rPr lang="en-US" dirty="0" smtClean="0"/>
              <a:t>raid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conduct internal investigations?</a:t>
            </a:r>
            <a:endParaRPr lang="en-US" dirty="0"/>
          </a:p>
        </p:txBody>
      </p:sp>
      <p:pic>
        <p:nvPicPr>
          <p:cNvPr id="1026" name="Picture 2" descr="http://t.qkme.me/35pty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6289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0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to the bottom of allegations</a:t>
            </a:r>
          </a:p>
          <a:p>
            <a:r>
              <a:rPr lang="en-US" dirty="0" smtClean="0"/>
              <a:t>Get ahead of external inquiries and related consequences</a:t>
            </a:r>
          </a:p>
          <a:p>
            <a:r>
              <a:rPr lang="en-US" dirty="0" smtClean="0"/>
              <a:t>Identify issues and weaknesses</a:t>
            </a:r>
          </a:p>
          <a:p>
            <a:r>
              <a:rPr lang="en-US" dirty="0" smtClean="0"/>
              <a:t>Stop any violations</a:t>
            </a:r>
          </a:p>
          <a:p>
            <a:r>
              <a:rPr lang="en-US" dirty="0" smtClean="0"/>
              <a:t>Implement remedial actions</a:t>
            </a:r>
          </a:p>
          <a:p>
            <a:r>
              <a:rPr lang="en-US" dirty="0" smtClean="0"/>
              <a:t>Prepare for any potential self-disclosure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conduct internal investigations?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want to be a good corporate citizen</a:t>
            </a:r>
          </a:p>
          <a:p>
            <a:r>
              <a:rPr lang="en-US" dirty="0" smtClean="0"/>
              <a:t>The government wants you to be a good corporate citizen</a:t>
            </a:r>
          </a:p>
          <a:p>
            <a:r>
              <a:rPr lang="en-US" dirty="0" smtClean="0"/>
              <a:t>If a good corporate citizen discovered clear evidence of wrongdoing, what would it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conduct internal investigations?</a:t>
            </a:r>
            <a:endParaRPr lang="en-US" dirty="0"/>
          </a:p>
        </p:txBody>
      </p:sp>
      <p:pic>
        <p:nvPicPr>
          <p:cNvPr id="2050" name="Picture 2" descr="http://images.huffingtonpost.com/gadgets/quiz/317/quiz_317_1081_q_image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7" r="16158"/>
          <a:stretch/>
        </p:blipFill>
        <p:spPr bwMode="auto">
          <a:xfrm>
            <a:off x="3505200" y="3735238"/>
            <a:ext cx="20099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conduct internal investigations?</a:t>
            </a:r>
            <a:endParaRPr lang="en-US" dirty="0"/>
          </a:p>
        </p:txBody>
      </p:sp>
      <p:pic>
        <p:nvPicPr>
          <p:cNvPr id="3074" name="Picture 2" descr="http://i1.kym-cdn.com/photos/images/original/000/490/450/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315200" cy="4876800"/>
          </a:xfrm>
        </p:spPr>
        <p:txBody>
          <a:bodyPr/>
          <a:lstStyle/>
          <a:p>
            <a:r>
              <a:rPr lang="en-US" dirty="0"/>
              <a:t>If you find clear evidence of wrongdoing at any </a:t>
            </a:r>
            <a:r>
              <a:rPr lang="en-US" dirty="0" smtClean="0"/>
              <a:t>time—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STOP </a:t>
            </a:r>
            <a:r>
              <a:rPr lang="en-US" b="1" dirty="0"/>
              <a:t>THE </a:t>
            </a:r>
            <a:r>
              <a:rPr lang="en-US" b="1" dirty="0" smtClean="0"/>
              <a:t>WRONGDOING </a:t>
            </a:r>
            <a:r>
              <a:rPr lang="en-US" b="1" dirty="0"/>
              <a:t>IMMEDIATELY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96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b="1" i="1" dirty="0" smtClean="0"/>
              <a:t>not</a:t>
            </a:r>
            <a:r>
              <a:rPr lang="en-US" dirty="0" smtClean="0"/>
              <a:t> conduct internal investigations?</a:t>
            </a:r>
          </a:p>
          <a:p>
            <a:r>
              <a:rPr lang="en-US" dirty="0" smtClean="0"/>
              <a:t>Internal investigations are retrospective and resource-intensive</a:t>
            </a:r>
          </a:p>
          <a:p>
            <a:r>
              <a:rPr lang="en-US" dirty="0" smtClean="0"/>
              <a:t>Business frequently involves cost-benefit analysis with limited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conduct </a:t>
            </a:r>
            <a:r>
              <a:rPr lang="en-US" dirty="0" smtClean="0"/>
              <a:t>internal investigations?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b="1" i="1" dirty="0" smtClean="0"/>
              <a:t>not</a:t>
            </a:r>
            <a:r>
              <a:rPr lang="en-US" dirty="0" smtClean="0"/>
              <a:t> conduct internal investigations? Possibilities—</a:t>
            </a:r>
          </a:p>
          <a:p>
            <a:pPr lvl="1"/>
            <a:r>
              <a:rPr lang="en-US" dirty="0" smtClean="0"/>
              <a:t>Issue is prospective, not retrospective</a:t>
            </a:r>
          </a:p>
          <a:p>
            <a:pPr lvl="1"/>
            <a:r>
              <a:rPr lang="en-US" dirty="0" smtClean="0"/>
              <a:t>Issue is </a:t>
            </a:r>
            <a:r>
              <a:rPr lang="en-US" b="1" i="1" dirty="0" smtClean="0"/>
              <a:t>conclusively </a:t>
            </a:r>
            <a:r>
              <a:rPr lang="en-US" dirty="0" smtClean="0"/>
              <a:t>isolated, defined, and over</a:t>
            </a:r>
          </a:p>
          <a:p>
            <a:pPr lvl="1"/>
            <a:r>
              <a:rPr lang="en-US" dirty="0" smtClean="0"/>
              <a:t>Issue is subject of </a:t>
            </a:r>
            <a:r>
              <a:rPr lang="en-US" b="1" i="1" dirty="0" smtClean="0"/>
              <a:t>specific prior guidance of counsel</a:t>
            </a:r>
            <a:endParaRPr lang="en-US" dirty="0" smtClean="0"/>
          </a:p>
          <a:p>
            <a:pPr lvl="1"/>
            <a:r>
              <a:rPr lang="en-US" dirty="0" smtClean="0"/>
              <a:t>Issue is subject of a </a:t>
            </a:r>
            <a:r>
              <a:rPr lang="en-US" b="1" i="1" dirty="0" smtClean="0"/>
              <a:t>previously obtained OIG opinion letter specific to your organization</a:t>
            </a:r>
            <a:endParaRPr lang="en-US" dirty="0" smtClean="0"/>
          </a:p>
          <a:p>
            <a:r>
              <a:rPr lang="en-US" dirty="0" smtClean="0"/>
              <a:t>Check. Your. Assumptions.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6BD2-B337-47AE-B2E9-A14F60B89693}" type="slidenum">
              <a:rPr lang="en-US" smtClean="0">
                <a:solidFill>
                  <a:srgbClr val="464653"/>
                </a:solidFill>
              </a:rPr>
              <a:t>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conduct </a:t>
            </a:r>
            <a:r>
              <a:rPr lang="en-US" dirty="0" smtClean="0"/>
              <a:t>internal investigations?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1031</Words>
  <Application>Microsoft Office PowerPoint</Application>
  <PresentationFormat>On-screen Show (4:3)</PresentationFormat>
  <Paragraphs>245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Origin</vt:lpstr>
      <vt:lpstr>Conducting Internal Investigations</vt:lpstr>
      <vt:lpstr>Agenda</vt:lpstr>
      <vt:lpstr>Why conduct internal investigations?</vt:lpstr>
      <vt:lpstr>Why conduct internal investigations?</vt:lpstr>
      <vt:lpstr>Why conduct internal investigations?</vt:lpstr>
      <vt:lpstr>Why conduct internal investigations?</vt:lpstr>
      <vt:lpstr>Why conduct internal investigations?</vt:lpstr>
      <vt:lpstr>Why conduct internal investigations?</vt:lpstr>
      <vt:lpstr>Why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How to conduct internal investigations?</vt:lpstr>
      <vt:lpstr>What to obtain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Kuperberg, Steve</dc:creator>
  <cp:lastModifiedBy>Kuperberg, Steve</cp:lastModifiedBy>
  <cp:revision>89</cp:revision>
  <cp:lastPrinted>2017-09-26T15:11:37Z</cp:lastPrinted>
  <dcterms:created xsi:type="dcterms:W3CDTF">2017-08-02T17:25:14Z</dcterms:created>
  <dcterms:modified xsi:type="dcterms:W3CDTF">2018-01-08T17:41:12Z</dcterms:modified>
</cp:coreProperties>
</file>