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3" r:id="rId1"/>
    <p:sldMasterId id="2147483824" r:id="rId2"/>
  </p:sldMasterIdLst>
  <p:notesMasterIdLst>
    <p:notesMasterId r:id="rId17"/>
  </p:notesMasterIdLst>
  <p:handoutMasterIdLst>
    <p:handoutMasterId r:id="rId18"/>
  </p:handoutMasterIdLst>
  <p:sldIdLst>
    <p:sldId id="256" r:id="rId3"/>
    <p:sldId id="358" r:id="rId4"/>
    <p:sldId id="359" r:id="rId5"/>
    <p:sldId id="357" r:id="rId6"/>
    <p:sldId id="352" r:id="rId7"/>
    <p:sldId id="354" r:id="rId8"/>
    <p:sldId id="355" r:id="rId9"/>
    <p:sldId id="356" r:id="rId10"/>
    <p:sldId id="338" r:id="rId11"/>
    <p:sldId id="339" r:id="rId12"/>
    <p:sldId id="336" r:id="rId13"/>
    <p:sldId id="348" r:id="rId14"/>
    <p:sldId id="351" r:id="rId15"/>
    <p:sldId id="272" r:id="rId16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FAFFE7"/>
    <a:srgbClr val="E7F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94" autoAdjust="0"/>
    <p:restoredTop sz="94883" autoAdjust="0"/>
  </p:normalViewPr>
  <p:slideViewPr>
    <p:cSldViewPr>
      <p:cViewPr varScale="1">
        <p:scale>
          <a:sx n="94" d="100"/>
          <a:sy n="94" d="100"/>
        </p:scale>
        <p:origin x="45" y="17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9" cy="461804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10" y="0"/>
            <a:ext cx="3011489" cy="461804"/>
          </a:xfrm>
          <a:prstGeom prst="rect">
            <a:avLst/>
          </a:prstGeom>
        </p:spPr>
        <p:txBody>
          <a:bodyPr vert="horz" lIns="90974" tIns="45487" rIns="90974" bIns="45487" rtlCol="0"/>
          <a:lstStyle>
            <a:lvl1pPr algn="r">
              <a:defRPr sz="1200"/>
            </a:lvl1pPr>
          </a:lstStyle>
          <a:p>
            <a:fld id="{1922EC7E-92C1-421E-8A66-786BEA7ACE3B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90"/>
            <a:ext cx="3011489" cy="461804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10" y="8772690"/>
            <a:ext cx="3011489" cy="461804"/>
          </a:xfrm>
          <a:prstGeom prst="rect">
            <a:avLst/>
          </a:prstGeom>
        </p:spPr>
        <p:txBody>
          <a:bodyPr vert="horz" lIns="90974" tIns="45487" rIns="90974" bIns="45487" rtlCol="0" anchor="b"/>
          <a:lstStyle>
            <a:lvl1pPr algn="r">
              <a:defRPr sz="1200"/>
            </a:lvl1pPr>
          </a:lstStyle>
          <a:p>
            <a:fld id="{0F6B40C0-3C2F-4086-9FDD-1DD8D974D9E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967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4" tIns="46242" rIns="92484" bIns="46242" numCol="1" anchor="t" anchorCtr="0" compatLnSpc="1">
            <a:prstTxWarp prst="textNoShape">
              <a:avLst/>
            </a:prstTxWarp>
          </a:bodyPr>
          <a:lstStyle>
            <a:lvl1pPr defTabSz="92553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7010" y="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4" tIns="46242" rIns="92484" bIns="46242" numCol="1" anchor="t" anchorCtr="0" compatLnSpc="1">
            <a:prstTxWarp prst="textNoShape">
              <a:avLst/>
            </a:prstTxWarp>
          </a:bodyPr>
          <a:lstStyle>
            <a:lvl1pPr algn="r" defTabSz="92553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6813" y="692150"/>
            <a:ext cx="4616450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4" y="4387136"/>
            <a:ext cx="5559429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4" tIns="46242" rIns="92484" bIns="462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4" tIns="46242" rIns="92484" bIns="46242" numCol="1" anchor="b" anchorCtr="0" compatLnSpc="1">
            <a:prstTxWarp prst="textNoShape">
              <a:avLst/>
            </a:prstTxWarp>
          </a:bodyPr>
          <a:lstStyle>
            <a:lvl1pPr defTabSz="925531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10" y="8772690"/>
            <a:ext cx="3011489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84" tIns="46242" rIns="92484" bIns="46242" numCol="1" anchor="b" anchorCtr="0" compatLnSpc="1">
            <a:prstTxWarp prst="textNoShape">
              <a:avLst/>
            </a:prstTxWarp>
          </a:bodyPr>
          <a:lstStyle>
            <a:lvl1pPr algn="r" defTabSz="925531">
              <a:defRPr sz="1200"/>
            </a:lvl1pPr>
          </a:lstStyle>
          <a:p>
            <a:pPr>
              <a:defRPr/>
            </a:pPr>
            <a:fld id="{13F0932C-05C0-4F29-8683-5E429DABCE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9267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F0932C-05C0-4F29-8683-5E429DABCE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78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4825"/>
            <a:ext cx="39624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  <a:prstGeom prst="rect">
            <a:avLst/>
          </a:prstGeo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314863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61D4F-9102-4A83-9712-3DA5582C1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9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8A769-39AA-4B5F-8598-04EA099197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12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74676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95400" y="1905000"/>
            <a:ext cx="3619500" cy="4221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067300" y="1905000"/>
            <a:ext cx="3619500" cy="2033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067300" y="4090988"/>
            <a:ext cx="36195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5949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5763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9652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939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67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460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654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99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76200"/>
            <a:ext cx="7315200" cy="5943600"/>
          </a:xfrm>
        </p:spPr>
        <p:txBody>
          <a:bodyPr/>
          <a:lstStyle>
            <a:lvl1pPr marL="346075" indent="-346075">
              <a:defRPr sz="3200">
                <a:latin typeface="Calibri" pitchFamily="34" charset="0"/>
                <a:cs typeface="Calibri" pitchFamily="34" charset="0"/>
              </a:defRPr>
            </a:lvl1pPr>
            <a:lvl2pPr marL="690563" indent="-334963">
              <a:defRPr sz="2800">
                <a:latin typeface="Calibri" pitchFamily="34" charset="0"/>
                <a:cs typeface="Calibri" pitchFamily="34" charset="0"/>
              </a:defRPr>
            </a:lvl2pPr>
            <a:lvl3pPr marL="1025525" indent="-334963">
              <a:defRPr sz="2400">
                <a:latin typeface="Calibri" pitchFamily="34" charset="0"/>
                <a:cs typeface="Calibri" pitchFamily="34" charset="0"/>
              </a:defRPr>
            </a:lvl3pPr>
            <a:lvl4pPr marL="1371600" indent="-339725">
              <a:defRPr sz="2000">
                <a:latin typeface="Calibri" pitchFamily="34" charset="0"/>
                <a:cs typeface="Calibri" pitchFamily="34" charset="0"/>
              </a:defRPr>
            </a:lvl4pPr>
            <a:lvl5pPr marL="1604963" indent="-228600">
              <a:defRPr sz="18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01551-7BE3-48A7-B41E-51372A824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4665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86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35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2700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85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  <a:prstGeom prst="rect">
            <a:avLst/>
          </a:prstGeo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FC12D-1A09-426A-85B3-A3E2EAC2A9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636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A31BB2-CD3F-4179-9C55-C8F021523F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05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BE478-B9C3-4D59-BAD7-DC6C2651A0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Powers Pyles Sutter &amp; Verville PC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D5EE9-26AB-471C-96B3-54D421E893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770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Powers Pyles Sutter &amp; Verville PC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4566-3677-43E1-81BD-9753BAE2B1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57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Powers Pyles Sutter &amp; Verville PC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9442A-4870-4920-84EB-45807E7AD5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96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Powers Pyles Sutter &amp; Verville PC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5A9D9-FE79-4A88-B3D1-5011230EE2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71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685800"/>
            <a:ext cx="7315200" cy="544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57C08AE-1891-4BBC-9935-7A57C68A32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1032" name="Picture 14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6325" y="6096000"/>
            <a:ext cx="18700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2" r:id="rId2"/>
    <p:sldLayoutId id="2147483817" r:id="rId3"/>
    <p:sldLayoutId id="2147483813" r:id="rId4"/>
    <p:sldLayoutId id="2147483814" r:id="rId5"/>
    <p:sldLayoutId id="2147483818" r:id="rId6"/>
    <p:sldLayoutId id="2147483819" r:id="rId7"/>
    <p:sldLayoutId id="2147483820" r:id="rId8"/>
    <p:sldLayoutId id="2147483821" r:id="rId9"/>
    <p:sldLayoutId id="2147483815" r:id="rId10"/>
    <p:sldLayoutId id="2147483822" r:id="rId11"/>
    <p:sldLayoutId id="2147483836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346075" indent="-3460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90563" indent="-334963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025525" indent="-339725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82725" indent="-339725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717675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901FA-20EC-4094-8ADE-124455249428}" type="datetimeFigureOut">
              <a:rPr lang="en-US" smtClean="0"/>
              <a:pPr/>
              <a:t>2/22/2017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538C4-6A0F-4FB1-96B2-976A58A64A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876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914400" y="2209800"/>
            <a:ext cx="7404100" cy="990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000" dirty="0">
                <a:latin typeface="+mn-lt"/>
                <a:cs typeface="Andalus" panose="02020603050405020304" pitchFamily="18" charset="-78"/>
              </a:rPr>
              <a:t>Preview of the 115th Congress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581400"/>
            <a:ext cx="7086600" cy="2133600"/>
          </a:xfrm>
        </p:spPr>
        <p:txBody>
          <a:bodyPr>
            <a:normAutofit fontScale="55000" lnSpcReduction="2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en-US" sz="800" b="1" dirty="0">
              <a:latin typeface="+mn-lt"/>
              <a:cs typeface="Calibri" pitchFamily="34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>
                <a:solidFill>
                  <a:schemeClr val="tx1"/>
                </a:solidFill>
                <a:latin typeface="+mn-lt"/>
                <a:cs typeface="Andalus" panose="02020603050405020304" pitchFamily="18" charset="-78"/>
              </a:rPr>
              <a:t>By Brian Gunn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600" dirty="0">
              <a:solidFill>
                <a:schemeClr val="tx1"/>
              </a:solidFill>
              <a:latin typeface="+mn-lt"/>
              <a:cs typeface="Andalus" panose="02020603050405020304" pitchFamily="18" charset="-78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  <a:latin typeface="+mn-lt"/>
                <a:cs typeface="Andalus" panose="02020603050405020304" pitchFamily="18" charset="-78"/>
              </a:rPr>
              <a:t>Spokane County Bar Association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000" dirty="0">
                <a:solidFill>
                  <a:schemeClr val="tx1"/>
                </a:solidFill>
                <a:latin typeface="+mn-lt"/>
                <a:cs typeface="Andalus" panose="02020603050405020304" pitchFamily="18" charset="-78"/>
              </a:rPr>
              <a:t>8th Annual Indian Law Conference</a:t>
            </a:r>
            <a:endParaRPr lang="en-US" sz="4000" b="1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800" b="1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200" dirty="0">
                <a:solidFill>
                  <a:schemeClr val="tx1"/>
                </a:solidFill>
                <a:latin typeface="+mn-lt"/>
                <a:cs typeface="Andalus" panose="02020603050405020304" pitchFamily="18" charset="-78"/>
              </a:rPr>
              <a:t>February 24, 2017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6200" b="1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800" b="1" dirty="0">
              <a:solidFill>
                <a:schemeClr val="tx1"/>
              </a:solidFill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1800" b="1" dirty="0">
              <a:solidFill>
                <a:schemeClr val="tx1"/>
              </a:solidFill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900" b="1" dirty="0">
              <a:solidFill>
                <a:schemeClr val="tx1"/>
              </a:solidFill>
              <a:latin typeface="+mn-lt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2900" b="1" dirty="0">
              <a:solidFill>
                <a:schemeClr val="tx1"/>
              </a:solidFill>
              <a:latin typeface="+mn-lt"/>
            </a:endParaRP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en-US" sz="1800" dirty="0">
              <a:solidFill>
                <a:schemeClr val="bg2"/>
              </a:solidFill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914400" y="6046788"/>
            <a:ext cx="73152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1000" dirty="0">
                <a:latin typeface="Verdana" pitchFamily="34" charset="0"/>
              </a:rPr>
              <a:t>Powers Pyles Sutter &amp; </a:t>
            </a:r>
            <a:r>
              <a:rPr lang="en-US" sz="1000" dirty="0" err="1">
                <a:latin typeface="Verdana" pitchFamily="34" charset="0"/>
              </a:rPr>
              <a:t>Verville</a:t>
            </a:r>
            <a:r>
              <a:rPr lang="en-US" sz="1000" dirty="0">
                <a:latin typeface="Verdana" pitchFamily="34" charset="0"/>
              </a:rPr>
              <a:t> PC     1501 M Street, NW, Seventh Floor     Washington, DC  20005</a:t>
            </a:r>
          </a:p>
          <a:p>
            <a:pPr algn="ctr" eaLnBrk="1" hangingPunct="1">
              <a:spcBef>
                <a:spcPct val="10000"/>
              </a:spcBef>
              <a:spcAft>
                <a:spcPct val="10000"/>
              </a:spcAft>
            </a:pPr>
            <a:r>
              <a:rPr lang="en-US" sz="1000" dirty="0">
                <a:latin typeface="Verdana" pitchFamily="34" charset="0"/>
              </a:rPr>
              <a:t>Telephone: (202) 466-6550     Fax: (202) 785-1756     www.powerslaw.com</a:t>
            </a:r>
          </a:p>
        </p:txBody>
      </p:sp>
    </p:spTree>
    <p:extLst>
      <p:ext uri="{BB962C8B-B14F-4D97-AF65-F5344CB8AC3E}">
        <p14:creationId xmlns:p14="http://schemas.microsoft.com/office/powerpoint/2010/main" val="855435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620000" cy="934915"/>
          </a:xfrm>
        </p:spPr>
        <p:txBody>
          <a:bodyPr/>
          <a:lstStyle/>
          <a:p>
            <a:pPr algn="ctr"/>
            <a:r>
              <a:rPr lang="en-US" altLang="en-US" b="1" dirty="0">
                <a:latin typeface="+mn-lt"/>
              </a:rPr>
              <a:t>Key Senate Committees for Indian Affairs and Policy</a:t>
            </a: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3062" y="1371600"/>
            <a:ext cx="8153400" cy="4373563"/>
          </a:xfrm>
        </p:spPr>
        <p:txBody>
          <a:bodyPr>
            <a:normAutofit/>
          </a:bodyPr>
          <a:lstStyle/>
          <a:p>
            <a:pPr marL="355600" lvl="1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altLang="en-US" sz="2200" dirty="0"/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09600" y="1447800"/>
            <a:ext cx="8077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6075" indent="-3460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0563" indent="-33496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5525" indent="-3397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2725" indent="-33972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7675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eaLnBrk="1" hangingPunct="1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n-US" dirty="0"/>
              <a:t>Senate Committee on Indian Affairs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n-US" dirty="0"/>
              <a:t>Has primary jurisdiction over Indian affairs</a:t>
            </a:r>
          </a:p>
          <a:p>
            <a:pPr lvl="1" eaLnBrk="1" hangingPunct="1">
              <a:spcAft>
                <a:spcPct val="50000"/>
              </a:spcAft>
              <a:buFont typeface="Wingdings" pitchFamily="2" charset="2"/>
              <a:buChar char="§"/>
              <a:defRPr/>
            </a:pPr>
            <a:endParaRPr lang="en-US" b="1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9" name="TextBox 6"/>
          <p:cNvSpPr txBox="1">
            <a:spLocks noChangeArrowheads="1"/>
          </p:cNvSpPr>
          <p:nvPr/>
        </p:nvSpPr>
        <p:spPr bwMode="auto">
          <a:xfrm>
            <a:off x="4630372" y="5089743"/>
            <a:ext cx="25908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dirty="0">
                <a:latin typeface="+mn-lt"/>
                <a:cs typeface="Arial" panose="020B0604020202020204" pitchFamily="34" charset="0"/>
              </a:rPr>
              <a:t>Tom Udall (D-NM)</a:t>
            </a:r>
          </a:p>
          <a:p>
            <a:pPr algn="ctr"/>
            <a:r>
              <a:rPr lang="en-US" altLang="en-US" sz="2000" dirty="0">
                <a:latin typeface="+mn-lt"/>
                <a:cs typeface="Arial" panose="020B0604020202020204" pitchFamily="34" charset="0"/>
              </a:rPr>
              <a:t>Vice Chairman</a:t>
            </a:r>
          </a:p>
        </p:txBody>
      </p: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1443831" y="5105399"/>
            <a:ext cx="2895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sz="2000" dirty="0">
                <a:latin typeface="+mn-lt"/>
                <a:cs typeface="Arial" panose="020B0604020202020204" pitchFamily="34" charset="0"/>
              </a:rPr>
              <a:t>John </a:t>
            </a:r>
            <a:r>
              <a:rPr lang="en-US" altLang="en-US" sz="2000" dirty="0" err="1">
                <a:latin typeface="+mn-lt"/>
                <a:cs typeface="Arial" panose="020B0604020202020204" pitchFamily="34" charset="0"/>
              </a:rPr>
              <a:t>Hoeven</a:t>
            </a:r>
            <a:r>
              <a:rPr lang="en-US" altLang="en-US" sz="2000" dirty="0">
                <a:latin typeface="+mn-lt"/>
                <a:cs typeface="Arial" panose="020B0604020202020204" pitchFamily="34" charset="0"/>
              </a:rPr>
              <a:t> (R-ND)</a:t>
            </a:r>
          </a:p>
          <a:p>
            <a:pPr algn="ctr"/>
            <a:r>
              <a:rPr lang="en-US" altLang="en-US" sz="2000" dirty="0">
                <a:latin typeface="+mn-lt"/>
                <a:cs typeface="Arial" panose="020B0604020202020204" pitchFamily="34" charset="0"/>
              </a:rPr>
              <a:t>Chairman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6610" y="2878164"/>
            <a:ext cx="1838325" cy="2128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3431" y="2882926"/>
            <a:ext cx="1676400" cy="2124075"/>
          </a:xfrm>
          <a:prstGeom prst="rect">
            <a:avLst/>
          </a:prstGeom>
        </p:spPr>
      </p:pic>
      <p:sp>
        <p:nvSpPr>
          <p:cNvPr id="12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10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38345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1"/>
            <a:ext cx="7620000" cy="685800"/>
          </a:xfrm>
        </p:spPr>
        <p:txBody>
          <a:bodyPr/>
          <a:lstStyle/>
          <a:p>
            <a:pPr algn="ctr"/>
            <a:r>
              <a:rPr lang="en-US" altLang="en-US" sz="3400" b="1" dirty="0">
                <a:latin typeface="+mn-lt"/>
              </a:rPr>
              <a:t>Early Congressional Tribal Priorities</a:t>
            </a: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143000"/>
            <a:ext cx="8229600" cy="4876800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Several issues held over from 114th Congress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Tribal Labor Sovereignty Act (S.63)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prstClr val="black"/>
                </a:solidFill>
                <a:cs typeface="Andalus" panose="02020603050405020304" pitchFamily="18" charset="-78"/>
              </a:rPr>
              <a:t>Would amend NLRA to treat tribes like other governments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prstClr val="black"/>
                </a:solidFill>
                <a:cs typeface="Andalus" panose="02020603050405020304" pitchFamily="18" charset="-78"/>
              </a:rPr>
              <a:t>Likely that 60 Senate votes will be needed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Indian energy (H.R. 210/S.245)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Passed both chambers in prior Congresses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“477” program (H.R. 228/S.91)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Indian Employment, Training and Related Services Consolidation Act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Different versions cleared both chambers last year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Indian roads (S.302)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Senator </a:t>
            </a:r>
            <a:r>
              <a:rPr lang="en-US" sz="2300" dirty="0" err="1">
                <a:solidFill>
                  <a:srgbClr val="464653"/>
                </a:solidFill>
                <a:cs typeface="Andalus" panose="02020603050405020304" pitchFamily="18" charset="-78"/>
              </a:rPr>
              <a:t>Barrasso’s</a:t>
            </a: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 “TIRES” Act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Would streamline NEPA compliance for roads construction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Indian housing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NAHASDA reauthorization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300" dirty="0">
                <a:solidFill>
                  <a:srgbClr val="464653"/>
                </a:solidFill>
                <a:cs typeface="Andalus" panose="02020603050405020304" pitchFamily="18" charset="-78"/>
              </a:rPr>
              <a:t>Native Hawaiian provisions remain stumbling block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11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2104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04800"/>
            <a:ext cx="7620000" cy="934915"/>
          </a:xfrm>
        </p:spPr>
        <p:txBody>
          <a:bodyPr/>
          <a:lstStyle/>
          <a:p>
            <a:pPr algn="ctr"/>
            <a:r>
              <a:rPr lang="en-US" altLang="en-US" sz="3400" b="1" dirty="0">
                <a:latin typeface="+mn-lt"/>
              </a:rPr>
              <a:t>Indian Health</a:t>
            </a: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2774" y="1127125"/>
            <a:ext cx="8150225" cy="4892675"/>
          </a:xfrm>
        </p:spPr>
        <p:txBody>
          <a:bodyPr>
            <a:normAutofit fontScale="92500" lnSpcReduction="10000"/>
          </a:bodyPr>
          <a:lstStyle/>
          <a:p>
            <a:pPr lvl="0"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IHCIA reauthorized as part of ACA in 2010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Concerns about the IHCIA and Indian health system being affected as part of “repeal and replace”</a:t>
            </a:r>
          </a:p>
          <a:p>
            <a:pPr lvl="0"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prstClr val="black"/>
                </a:solidFill>
                <a:cs typeface="Andalus" panose="02020603050405020304" pitchFamily="18" charset="-78"/>
              </a:rPr>
              <a:t>IHCIA itself likely to be unaffected by repeal</a:t>
            </a:r>
          </a:p>
          <a:p>
            <a:pPr lvl="1"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464653"/>
                </a:solidFill>
                <a:cs typeface="Andalus" panose="02020603050405020304" pitchFamily="18" charset="-78"/>
              </a:rPr>
              <a:t>Outside scope of reconciliation rules</a:t>
            </a:r>
          </a:p>
          <a:p>
            <a:pPr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cs typeface="Andalus" panose="02020603050405020304" pitchFamily="18" charset="-78"/>
              </a:rPr>
              <a:t>Medicaid and other provisions not in IHCIA but in ACA potentially at risk</a:t>
            </a:r>
          </a:p>
          <a:p>
            <a:pPr lvl="1"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ndalus" panose="02020603050405020304" pitchFamily="18" charset="-78"/>
              </a:rPr>
              <a:t>Medicaid is the federal health insurance program where states and the federal government share costs</a:t>
            </a:r>
          </a:p>
          <a:p>
            <a:pPr lvl="1"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cs typeface="Andalus" panose="02020603050405020304" pitchFamily="18" charset="-78"/>
              </a:rPr>
              <a:t>But federal government pays 100 percent of costs for Medicaid-enrolled patients using IHS and tribal facilities </a:t>
            </a:r>
          </a:p>
          <a:p>
            <a:pPr>
              <a:buClr>
                <a:srgbClr val="9FB8CD"/>
              </a:buClr>
              <a:buFont typeface="Wingdings" panose="05000000000000000000" pitchFamily="2" charset="2"/>
              <a:buChar char="§"/>
            </a:pPr>
            <a:r>
              <a:rPr lang="en-US" sz="2600" dirty="0">
                <a:cs typeface="Andalus" panose="02020603050405020304" pitchFamily="18" charset="-78"/>
              </a:rPr>
              <a:t>Large margin of error for congressional staff and members not educated about these issues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12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31859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304800"/>
            <a:ext cx="7620000" cy="934915"/>
          </a:xfrm>
        </p:spPr>
        <p:txBody>
          <a:bodyPr/>
          <a:lstStyle/>
          <a:p>
            <a:pPr algn="ctr"/>
            <a:r>
              <a:rPr lang="en-US" altLang="en-US" sz="3400" b="1" dirty="0">
                <a:latin typeface="+mn-lt"/>
              </a:rPr>
              <a:t>Tax Reform</a:t>
            </a: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27125"/>
            <a:ext cx="8382000" cy="48926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Could provide opening for longstanding tribal tax priorities</a:t>
            </a:r>
            <a:endParaRPr lang="en-US" sz="2400" dirty="0"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Tribes and organizations have championed several tax issues over the years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Indian employment and accelerated depreciation credits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Tribal tax parity with state and local governments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Effectiveness of tax provisions will likely be considered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Tax reform has proven elusive in past Congresses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Many moving parts and powerful constituencies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13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5643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latin typeface="+mn-lt"/>
                <a:cs typeface="Andalus" panose="02020603050405020304" pitchFamily="18" charset="-78"/>
              </a:rPr>
              <a:t>Contact:	</a:t>
            </a:r>
          </a:p>
          <a:p>
            <a:pPr marL="0" indent="0">
              <a:buNone/>
            </a:pPr>
            <a:endParaRPr lang="en-US" sz="1200" b="1" dirty="0">
              <a:latin typeface="+mn-lt"/>
              <a:cs typeface="Andalus" panose="02020603050405020304" pitchFamily="18" charset="-78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en-US" b="1" dirty="0">
                <a:latin typeface="+mn-lt"/>
                <a:cs typeface="Andalus" panose="02020603050405020304" pitchFamily="18" charset="-78"/>
              </a:rPr>
              <a:t>	</a:t>
            </a:r>
            <a:r>
              <a:rPr lang="en-US" sz="3000" b="1" dirty="0">
                <a:latin typeface="+mn-lt"/>
                <a:cs typeface="Andalus" panose="02020603050405020304" pitchFamily="18" charset="-78"/>
              </a:rPr>
              <a:t>Brian Gunn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	Powers Pyles Sutter &amp; Verville PC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	1501 M Street, NW, Seventh Floor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	Washington, DC 20005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	Telephone: (202) 872-6747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	</a:t>
            </a:r>
            <a:r>
              <a:rPr lang="en-US" sz="3000" b="1" dirty="0">
                <a:latin typeface="+mn-lt"/>
                <a:cs typeface="Andalus" panose="02020603050405020304" pitchFamily="18" charset="-78"/>
              </a:rPr>
              <a:t>Brian.Gunn@powerslaw.com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en-US" sz="3000" dirty="0">
                <a:latin typeface="+mn-lt"/>
                <a:cs typeface="Andalus" panose="02020603050405020304" pitchFamily="18" charset="-78"/>
              </a:rPr>
              <a:t> 	</a:t>
            </a:r>
            <a:r>
              <a:rPr lang="en-US" dirty="0">
                <a:latin typeface="Andalus" panose="02020603050405020304" pitchFamily="18" charset="-78"/>
                <a:cs typeface="Andalus" panose="02020603050405020304" pitchFamily="18" charset="-78"/>
              </a:rPr>
              <a:t>	</a:t>
            </a:r>
            <a:r>
              <a:rPr lang="en-US" dirty="0"/>
              <a:t>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B01551-7BE3-48A7-B41E-51372A824B4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1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20000" cy="746125"/>
          </a:xfrm>
        </p:spPr>
        <p:txBody>
          <a:bodyPr/>
          <a:lstStyle/>
          <a:p>
            <a:pPr lvl="0"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  <a:t>Overview</a:t>
            </a: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52500" y="1600200"/>
            <a:ext cx="7239000" cy="22860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cs typeface="Andalus" panose="02020603050405020304" pitchFamily="18" charset="-78"/>
              </a:rPr>
              <a:t>(1) 	Recap of 114th Congress and snapshot of 	the 115th Congress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cs typeface="Andalus" panose="02020603050405020304" pitchFamily="18" charset="-78"/>
              </a:rPr>
              <a:t>(2) 	Macro issues in the 115th Congress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800" dirty="0">
                <a:cs typeface="Andalus" panose="02020603050405020304" pitchFamily="18" charset="-78"/>
              </a:rPr>
              <a:t>(3) 	Bills and initiatives affecting Indian tribes</a:t>
            </a:r>
            <a:endParaRPr lang="en-US" sz="2400" dirty="0">
              <a:cs typeface="Andalus" panose="02020603050405020304" pitchFamily="18" charset="-78"/>
            </a:endParaRP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B01551-7BE3-48A7-B41E-51372A824B4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929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609600" y="304800"/>
            <a:ext cx="7620000" cy="563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400" b="1" dirty="0">
                <a:latin typeface="+mn-lt"/>
                <a:cs typeface="Andalus" panose="02020603050405020304" pitchFamily="18" charset="-78"/>
              </a:rPr>
              <a:t>Recap of 114th Congress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latin typeface="+mn-lt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n-lt"/>
                <a:cs typeface="Andalus" panose="02020603050405020304" pitchFamily="18" charset="-78"/>
              </a:rPr>
              <a:t>Water infrastructure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+mn-lt"/>
                <a:cs typeface="Andalus" panose="02020603050405020304" pitchFamily="18" charset="-78"/>
              </a:rPr>
              <a:t>S.612, the Water Infrastructure Improvements for the Nation (WIIN) Act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+mn-lt"/>
                <a:cs typeface="Andalus" panose="02020603050405020304" pitchFamily="18" charset="-78"/>
              </a:rPr>
              <a:t>Included Indian irrigation, dam safety, </a:t>
            </a:r>
            <a:r>
              <a:rPr lang="en-US" sz="2400" i="1" dirty="0">
                <a:latin typeface="+mn-lt"/>
                <a:cs typeface="Andalus" panose="02020603050405020304" pitchFamily="18" charset="-78"/>
              </a:rPr>
              <a:t>Return the Ancient One Home</a:t>
            </a:r>
            <a:r>
              <a:rPr lang="en-US" sz="2400" dirty="0">
                <a:latin typeface="+mn-lt"/>
                <a:cs typeface="Andalus" panose="02020603050405020304" pitchFamily="18" charset="-78"/>
              </a:rPr>
              <a:t>, and tribe-specific provisions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n-lt"/>
                <a:cs typeface="Andalus" panose="02020603050405020304" pitchFamily="18" charset="-78"/>
              </a:rPr>
              <a:t>Indian Trust Asset Reform Act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+mn-lt"/>
                <a:cs typeface="Andalus" panose="02020603050405020304" pitchFamily="18" charset="-78"/>
              </a:rPr>
              <a:t>Authorizes Under Secretary for Indian Affairs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n-lt"/>
                <a:cs typeface="Andalus" panose="02020603050405020304" pitchFamily="18" charset="-78"/>
              </a:rPr>
              <a:t>Native American Children's Safety Act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latin typeface="+mn-lt"/>
                <a:cs typeface="Andalus" panose="02020603050405020304" pitchFamily="18" charset="-78"/>
              </a:rPr>
              <a:t>Native American Tourism and Improving Visitor Experience Act</a:t>
            </a:r>
          </a:p>
          <a:p>
            <a:pPr marL="0" indent="0">
              <a:buNone/>
            </a:pPr>
            <a:endParaRPr lang="en-US" baseline="30000" dirty="0">
              <a:latin typeface="+mn-lt"/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dirty="0">
              <a:latin typeface="+mn-lt"/>
              <a:cs typeface="Andalus" panose="02020603050405020304" pitchFamily="18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5B01551-7BE3-48A7-B41E-51372A824B42}" type="slidenum">
              <a:rPr lang="en-US" smtClean="0">
                <a:latin typeface="+mn-lt"/>
              </a:rPr>
              <a:pPr>
                <a:defRPr/>
              </a:pPr>
              <a:t>3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3631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20000" cy="746125"/>
          </a:xfrm>
        </p:spPr>
        <p:txBody>
          <a:bodyPr/>
          <a:lstStyle/>
          <a:p>
            <a:pPr lvl="0"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  <a:t>The 115th Congress</a:t>
            </a: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8382000" cy="4800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Republicans control all three branches of government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First time since the 109th Congress in 2005-2007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U.S. House of Representatives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Andalus" panose="02020603050405020304" pitchFamily="18" charset="-78"/>
              </a:rPr>
              <a:t>238-193 majority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Andalus" panose="02020603050405020304" pitchFamily="18" charset="-78"/>
              </a:rPr>
              <a:t>4 vacant seats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U.S. Senate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dirty="0">
                <a:cs typeface="Andalus" panose="02020603050405020304" pitchFamily="18" charset="-78"/>
              </a:rPr>
              <a:t>52-48 majority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Fifth week of Trump administration and seventh week of Congress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altLang="en-US" sz="3400" dirty="0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B01551-7BE3-48A7-B41E-51372A824B4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354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620000" cy="934915"/>
          </a:xfrm>
        </p:spPr>
        <p:txBody>
          <a:bodyPr/>
          <a:lstStyle/>
          <a:p>
            <a:pPr algn="ctr"/>
            <a:r>
              <a:rPr lang="en-US" altLang="en-US" sz="3400" b="1" dirty="0">
                <a:latin typeface="+mn-lt"/>
              </a:rPr>
              <a:t>Congressional Action on Nominees</a:t>
            </a: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8382000" cy="4800600"/>
          </a:xfrm>
        </p:spPr>
        <p:txBody>
          <a:bodyPr>
            <a:normAutofit fontScale="92500" lnSpcReduction="20000"/>
          </a:bodyPr>
          <a:lstStyle/>
          <a:p>
            <a:pPr lvl="0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Rep. Ryan </a:t>
            </a:r>
            <a:r>
              <a:rPr lang="en-US" sz="2800" dirty="0" err="1">
                <a:solidFill>
                  <a:prstClr val="black"/>
                </a:solidFill>
                <a:cs typeface="Andalus" panose="02020603050405020304" pitchFamily="18" charset="-78"/>
              </a:rPr>
              <a:t>Zinke</a:t>
            </a: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 nominee for Secretary of the Interior</a:t>
            </a:r>
          </a:p>
          <a:p>
            <a:pPr lvl="1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cs typeface="Andalus" panose="02020603050405020304" pitchFamily="18" charset="-78"/>
              </a:rPr>
              <a:t>Congressman from Montana since 2014</a:t>
            </a:r>
          </a:p>
          <a:p>
            <a:pPr lvl="1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cs typeface="Andalus" panose="02020603050405020304" pitchFamily="18" charset="-78"/>
              </a:rPr>
              <a:t>Several questions asked about Indian issues during Jan. 17, 2017 nomination hearing</a:t>
            </a:r>
          </a:p>
          <a:p>
            <a:pPr lvl="1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cs typeface="Andalus" panose="02020603050405020304" pitchFamily="18" charset="-78"/>
              </a:rPr>
              <a:t>Could be confirmed next week</a:t>
            </a:r>
          </a:p>
          <a:p>
            <a:pPr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Rep. Mick Mulvaney confirmed to head Office of Management and Budget on Feb. 16, 2017</a:t>
            </a:r>
          </a:p>
          <a:p>
            <a:pPr lvl="0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Scott Pruitt confirmed as EPA Administrator on Feb. 17, 2017</a:t>
            </a:r>
          </a:p>
          <a:p>
            <a:pPr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Most remaining cabinet nominees expected to be confirmed</a:t>
            </a:r>
          </a:p>
          <a:p>
            <a:pPr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prstClr val="black"/>
                </a:solidFill>
                <a:cs typeface="Andalus" panose="02020603050405020304" pitchFamily="18" charset="-78"/>
              </a:rPr>
              <a:t>Neil Gorsuch nominee for U.S. Supreme Court</a:t>
            </a:r>
            <a:endParaRPr lang="en-US" sz="3400" dirty="0">
              <a:solidFill>
                <a:prstClr val="black"/>
              </a:solidFill>
              <a:cs typeface="Andalus" panose="02020603050405020304" pitchFamily="18" charset="-78"/>
            </a:endParaRPr>
          </a:p>
          <a:p>
            <a:pPr lvl="1">
              <a:spcBef>
                <a:spcPts val="300"/>
              </a:spcBef>
              <a:buClr>
                <a:srgbClr val="727CA3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prstClr val="black"/>
                </a:solidFill>
                <a:cs typeface="Andalus" panose="02020603050405020304" pitchFamily="18" charset="-78"/>
              </a:rPr>
              <a:t>Listed prison sweat lodge case as one of 10 most significant cases over which he presided in questionnaire to Judiciary Committee</a:t>
            </a:r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5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74756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6010"/>
            <a:ext cx="7620000" cy="950790"/>
          </a:xfrm>
        </p:spPr>
        <p:txBody>
          <a:bodyPr/>
          <a:lstStyle/>
          <a:p>
            <a:pPr lvl="0"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  <a:t>Current and Expected Trump Administration Priorities</a:t>
            </a: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077200" cy="48006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“Repeal and replace” the Affordable Care Act (ACA)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Will involve budget reconciliation process, which requires only 51 Senate votes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Reform the federal tax code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Campaign plan would reduce number of tax brackets, lower corporate tax rate to 15 percent, and eliminate death tax and marriage penalty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Border adjustment tax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Infrastructure investment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Pledged to invest $1 trillion during campaign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Details scarce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Congress beginning to develop proposals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All would require congressional action</a:t>
            </a:r>
          </a:p>
          <a:p>
            <a:pPr marL="0" indent="0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altLang="en-US" sz="3400" dirty="0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6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35977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84285"/>
            <a:ext cx="7620000" cy="934915"/>
          </a:xfrm>
        </p:spPr>
        <p:txBody>
          <a:bodyPr/>
          <a:lstStyle/>
          <a:p>
            <a:pPr lvl="0"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  <a:t>Regulatory Rollbacks</a:t>
            </a: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8382000" cy="4876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Congressional Review Act (CRA) being utilized to rescind Obama administration regulations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CRA allows Congress to reach back and repeal federal rules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Requires each chamber to pass resolution by simple majority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Obama rules finalized on or after June 13, 2016, subject to CRA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Prevents future rulemaking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Rules invalidated by CRA “may not be reissued in substantially the same form” unless and specifically authorized by law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Until now, only successfully used once in 2001 to invalidate Dept. of Labor ergonomics standards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Two rules invalidated so far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SEC rule on disclosure of oil and gas payments and DOI “Stream Protection Rule”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Many more CRA bills pending</a:t>
            </a:r>
            <a:r>
              <a:rPr lang="en-US" dirty="0">
                <a:cs typeface="Andalus" panose="02020603050405020304" pitchFamily="18" charset="-78"/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cs typeface="Andalus" panose="02020603050405020304" pitchFamily="18" charset="-78"/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altLang="en-US" sz="3400" dirty="0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B01551-7BE3-48A7-B41E-51372A824B4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02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84285"/>
            <a:ext cx="7620000" cy="782515"/>
          </a:xfrm>
        </p:spPr>
        <p:txBody>
          <a:bodyPr/>
          <a:lstStyle/>
          <a:p>
            <a:pPr lvl="0" algn="ctr">
              <a:spcBef>
                <a:spcPts val="600"/>
              </a:spcBef>
              <a:buClr>
                <a:srgbClr val="727CA3"/>
              </a:buClr>
              <a:buSzPct val="76000"/>
            </a:pPr>
            <a:r>
              <a:rPr lang="en-US" sz="34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  <a:t>The Federal Budget</a:t>
            </a:r>
            <a:br>
              <a:rPr lang="en-US" sz="3100" b="1" dirty="0">
                <a:solidFill>
                  <a:prstClr val="black"/>
                </a:solidFill>
                <a:latin typeface="Gill Sans MT"/>
                <a:ea typeface="+mn-ea"/>
                <a:cs typeface="Andalus" panose="02020603050405020304" pitchFamily="18" charset="-78"/>
              </a:rPr>
            </a:br>
            <a:br>
              <a:rPr lang="en-US" altLang="en-US" sz="3400" b="1" dirty="0">
                <a:latin typeface="+mn-lt"/>
              </a:rPr>
            </a:b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8382000" cy="4876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Administration expected to propose cuts to domestic spending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Trump promised increases to military spending and cuts to federal agencies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OMB Director Mulvaney advocated for deep cuts government wide while in Congress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Expect top-down pressure from OMB on agencies to cut budgets as Administration develops budget requests to Congress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>
                <a:cs typeface="Andalus" panose="02020603050405020304" pitchFamily="18" charset="-78"/>
              </a:rPr>
              <a:t>Congress writes the spending bills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IHS, contract support costs and other Indian programs saw significant increases in recent years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cs typeface="Andalus" panose="02020603050405020304" pitchFamily="18" charset="-78"/>
              </a:rPr>
              <a:t>Maintaining current funding levels will be the challenge in the 115th Congress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cs typeface="Andalus" panose="02020603050405020304" pitchFamily="18" charset="-78"/>
            </a:endParaRPr>
          </a:p>
          <a:p>
            <a:pPr marL="355600" lvl="1" indent="0">
              <a:buNone/>
            </a:pPr>
            <a:endParaRPr lang="en-US" sz="2400" dirty="0">
              <a:cs typeface="Andalus" panose="02020603050405020304" pitchFamily="18" charset="-78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cs typeface="Andalus" panose="02020603050405020304" pitchFamily="18" charset="-78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en-US" sz="2400" dirty="0">
              <a:cs typeface="Andalus" panose="02020603050405020304" pitchFamily="18" charset="-78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cs typeface="Andalus" panose="02020603050405020304" pitchFamily="18" charset="-78"/>
            </a:endParaRPr>
          </a:p>
          <a:p>
            <a:pPr marL="0" indent="0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None/>
            </a:pPr>
            <a:endParaRPr lang="en-US" altLang="en-US" sz="3400" dirty="0"/>
          </a:p>
        </p:txBody>
      </p:sp>
      <p:sp>
        <p:nvSpPr>
          <p:cNvPr id="4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5B01551-7BE3-48A7-B41E-51372A824B4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4152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76200"/>
            <a:ext cx="7620000" cy="934915"/>
          </a:xfrm>
        </p:spPr>
        <p:txBody>
          <a:bodyPr/>
          <a:lstStyle/>
          <a:p>
            <a:pPr algn="ctr"/>
            <a:r>
              <a:rPr lang="en-US" altLang="en-US" b="1" dirty="0">
                <a:latin typeface="+mn-lt"/>
              </a:rPr>
              <a:t>Key House Committees for Indian Affairs and Policy </a:t>
            </a:r>
            <a:br>
              <a:rPr lang="en-US" altLang="en-US" b="1" dirty="0">
                <a:latin typeface="+mn-lt"/>
              </a:rPr>
            </a:br>
            <a:br>
              <a:rPr lang="en-US" altLang="en-US" b="1" dirty="0"/>
            </a:br>
            <a:endParaRPr lang="en-US" altLang="en-US" b="1" dirty="0"/>
          </a:p>
        </p:txBody>
      </p:sp>
      <p:sp>
        <p:nvSpPr>
          <p:cNvPr id="834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3062" y="1371600"/>
            <a:ext cx="8153400" cy="4373563"/>
          </a:xfrm>
        </p:spPr>
        <p:txBody>
          <a:bodyPr>
            <a:normAutofit/>
          </a:bodyPr>
          <a:lstStyle/>
          <a:p>
            <a:pPr marL="355600" lvl="1" indent="0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</a:pPr>
            <a:r>
              <a:rPr lang="en-US" altLang="en-US" sz="2200" dirty="0"/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09600" y="1447800"/>
            <a:ext cx="8077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6075" indent="-3460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0563" indent="-334963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025525" indent="-339725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2725" indent="-339725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17675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eaLnBrk="1" hangingPunct="1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n-US" sz="2500" dirty="0"/>
              <a:t>House Committee on Natural Resources</a:t>
            </a:r>
          </a:p>
          <a:p>
            <a:pPr lvl="1" eaLnBrk="1" hangingPunct="1">
              <a:spcBef>
                <a:spcPts val="300"/>
              </a:spcBef>
              <a:spcAft>
                <a:spcPts val="300"/>
              </a:spcAft>
              <a:buFont typeface="Wingdings" pitchFamily="2" charset="2"/>
              <a:buChar char="§"/>
              <a:defRPr/>
            </a:pPr>
            <a:r>
              <a:rPr lang="en-US" sz="2500" dirty="0"/>
              <a:t>Has primary jurisdiction over legislation related to public lands, natural resources, and Indian affairs</a:t>
            </a:r>
          </a:p>
          <a:p>
            <a:pPr lvl="1" eaLnBrk="1" hangingPunct="1">
              <a:spcAft>
                <a:spcPct val="50000"/>
              </a:spcAft>
              <a:buFont typeface="Wingdings" pitchFamily="2" charset="2"/>
              <a:buChar char="§"/>
              <a:defRPr/>
            </a:pPr>
            <a:endParaRPr lang="en-US" b="1" dirty="0"/>
          </a:p>
          <a:p>
            <a:pPr marL="0" indent="0" eaLnBrk="1" hangingPunct="1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474055" y="5184316"/>
            <a:ext cx="25908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>
                <a:latin typeface="+mn-lt"/>
              </a:rPr>
              <a:t>Rob Bishop (R-UT)</a:t>
            </a:r>
          </a:p>
          <a:p>
            <a:pPr algn="ctr">
              <a:defRPr/>
            </a:pPr>
            <a:r>
              <a:rPr lang="en-US" sz="1800" dirty="0">
                <a:latin typeface="+mn-lt"/>
              </a:rPr>
              <a:t>Chairman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27345" y="5184316"/>
            <a:ext cx="29575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dirty="0">
                <a:latin typeface="+mn-lt"/>
              </a:rPr>
              <a:t>Raúl Grijalva </a:t>
            </a:r>
            <a:r>
              <a:rPr lang="en-US" sz="1800" dirty="0">
                <a:latin typeface="+mn-lt"/>
              </a:rPr>
              <a:t>(D-AZ)</a:t>
            </a:r>
          </a:p>
          <a:p>
            <a:pPr algn="ctr">
              <a:defRPr/>
            </a:pPr>
            <a:r>
              <a:rPr lang="en-US" sz="1800" dirty="0">
                <a:latin typeface="+mn-lt"/>
              </a:rPr>
              <a:t>Ranking Member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047999"/>
            <a:ext cx="1656459" cy="206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3047999"/>
            <a:ext cx="1386026" cy="2082827"/>
          </a:xfrm>
          <a:prstGeom prst="rect">
            <a:avLst/>
          </a:prstGeom>
        </p:spPr>
      </p:pic>
      <p:sp>
        <p:nvSpPr>
          <p:cNvPr id="9" name="Slide Number Placeholder 2"/>
          <p:cNvSpPr txBox="1">
            <a:spLocks/>
          </p:cNvSpPr>
          <p:nvPr/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95B01551-7BE3-48A7-B41E-51372A824B42}" type="slidenum">
              <a:rPr lang="en-US" sz="1400" smtClean="0">
                <a:latin typeface="+mn-lt"/>
              </a:rPr>
              <a:pPr>
                <a:defRPr/>
              </a:pPr>
              <a:t>9</a:t>
            </a:fld>
            <a:endParaRPr lang="en-US" sz="1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4974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10199</TotalTime>
  <Words>922</Words>
  <Application>Microsoft Office PowerPoint</Application>
  <PresentationFormat>On-screen Show (4:3)</PresentationFormat>
  <Paragraphs>154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Andalus</vt:lpstr>
      <vt:lpstr>Arial</vt:lpstr>
      <vt:lpstr>Bookman Old Style</vt:lpstr>
      <vt:lpstr>Calibri</vt:lpstr>
      <vt:lpstr>Gill Sans MT</vt:lpstr>
      <vt:lpstr>Verdana</vt:lpstr>
      <vt:lpstr>Wingdings</vt:lpstr>
      <vt:lpstr>Wingdings 3</vt:lpstr>
      <vt:lpstr>Origin</vt:lpstr>
      <vt:lpstr>Custom Design</vt:lpstr>
      <vt:lpstr>Preview of the 115th Congress</vt:lpstr>
      <vt:lpstr>Overview     </vt:lpstr>
      <vt:lpstr>PowerPoint Presentation</vt:lpstr>
      <vt:lpstr>The 115th Congress     </vt:lpstr>
      <vt:lpstr>Congressional Action on Nominees   </vt:lpstr>
      <vt:lpstr>Current and Expected Trump Administration Priorities    </vt:lpstr>
      <vt:lpstr>Regulatory Rollbacks    </vt:lpstr>
      <vt:lpstr>The Federal Budget    </vt:lpstr>
      <vt:lpstr>Key House Committees for Indian Affairs and Policy   </vt:lpstr>
      <vt:lpstr>Key Senate Committees for Indian Affairs and Policy  </vt:lpstr>
      <vt:lpstr>Early Congressional Tribal Priorities  </vt:lpstr>
      <vt:lpstr>Indian Health  </vt:lpstr>
      <vt:lpstr>Tax Reform  </vt:lpstr>
      <vt:lpstr>PowerPoint Presentation</vt:lpstr>
    </vt:vector>
  </TitlesOfParts>
  <Company>PPSV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Emma.Davis</dc:creator>
  <cp:lastModifiedBy>Brian Gunn</cp:lastModifiedBy>
  <cp:revision>536</cp:revision>
  <cp:lastPrinted>2014-02-24T21:42:42Z</cp:lastPrinted>
  <dcterms:created xsi:type="dcterms:W3CDTF">2007-07-17T17:23:03Z</dcterms:created>
  <dcterms:modified xsi:type="dcterms:W3CDTF">2017-02-22T17:22:48Z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