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6522" autoAdjust="0"/>
  </p:normalViewPr>
  <p:slideViewPr>
    <p:cSldViewPr>
      <p:cViewPr>
        <p:scale>
          <a:sx n="78" d="100"/>
          <a:sy n="78" d="100"/>
        </p:scale>
        <p:origin x="-26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9F15F-29F2-4910-9DE0-1A6996E15453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EF4F6-C8E5-44CA-97E7-6502BC81A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8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questions or to connect with RAND research or experts, you can contact Kerry Allen or Jayme </a:t>
            </a:r>
            <a:r>
              <a:rPr lang="en-US" baseline="0" dirty="0" err="1" smtClean="0"/>
              <a:t>Fuglesten</a:t>
            </a:r>
            <a:r>
              <a:rPr lang="en-US" baseline="0" dirty="0" smtClean="0"/>
              <a:t> in our Office of Congressional Relations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D33BF-3FE4-4344-A897-5068C88F65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58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2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8788" y="1371601"/>
            <a:ext cx="4113212" cy="5032375"/>
          </a:xfrm>
        </p:spPr>
        <p:txBody>
          <a:bodyPr lIns="0"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2" y="1371601"/>
            <a:ext cx="4113213" cy="5032375"/>
          </a:xfrm>
        </p:spPr>
        <p:txBody>
          <a:bodyPr lIns="0"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7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3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3044952" cy="1200329"/>
          </a:xfrm>
          <a:prstGeom prst="rect">
            <a:avLst/>
          </a:prstGeom>
          <a:noFill/>
        </p:spPr>
        <p:txBody>
          <a:bodyPr wrap="square" tIns="182880" bIns="18288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 smtClean="0"/>
              <a:t>Did expansion actually </a:t>
            </a:r>
            <a:r>
              <a:rPr lang="en-US" sz="2000" dirty="0" smtClean="0">
                <a:solidFill>
                  <a:schemeClr val="tx2"/>
                </a:solidFill>
                <a:latin typeface="+mj-lt"/>
              </a:rPr>
              <a:t>affect state budgets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after implementation?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049524" y="3429000"/>
            <a:ext cx="3044952" cy="1200329"/>
          </a:xfrm>
          <a:prstGeom prst="rect">
            <a:avLst/>
          </a:prstGeom>
          <a:noFill/>
        </p:spPr>
        <p:txBody>
          <a:bodyPr wrap="square" lIns="0" tIns="182880" rIns="0" bIns="18288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 smtClean="0"/>
              <a:t>What might happen as </a:t>
            </a:r>
            <a:r>
              <a:rPr lang="en-US" sz="2000" dirty="0"/>
              <a:t>the 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federal contribution tapers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down</a:t>
            </a:r>
            <a:r>
              <a:rPr lang="en-US" sz="2000" baseline="0" dirty="0" smtClean="0">
                <a:solidFill>
                  <a:schemeClr val="tx1"/>
                </a:solidFill>
                <a:latin typeface="+mn-lt"/>
              </a:rPr>
              <a:t> t</a:t>
            </a:r>
            <a:r>
              <a:rPr lang="en-US" sz="2000" dirty="0" smtClean="0"/>
              <a:t>o </a:t>
            </a:r>
            <a:r>
              <a:rPr lang="en-US" sz="2000" dirty="0"/>
              <a:t>90 </a:t>
            </a:r>
            <a:r>
              <a:rPr lang="en-US" sz="2000" dirty="0" smtClean="0"/>
              <a:t>percent?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099049" y="3429000"/>
            <a:ext cx="3044952" cy="1200329"/>
          </a:xfrm>
          <a:prstGeom prst="rect">
            <a:avLst/>
          </a:prstGeom>
          <a:noFill/>
        </p:spPr>
        <p:txBody>
          <a:bodyPr wrap="square" lIns="0" tIns="182880" rIns="0" bIns="18288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 smtClean="0"/>
              <a:t>What is expansion’s likely </a:t>
            </a:r>
            <a:r>
              <a:rPr lang="en-US" sz="2000" dirty="0"/>
              <a:t>e</a:t>
            </a:r>
            <a:r>
              <a:rPr lang="en-US" sz="2000" dirty="0" smtClean="0"/>
              <a:t>ffect on state budgets </a:t>
            </a:r>
            <a:r>
              <a:rPr lang="en-US" sz="2000" dirty="0" smtClean="0">
                <a:solidFill>
                  <a:srgbClr val="E46C0A"/>
                </a:solidFill>
                <a:latin typeface="+mj-lt"/>
              </a:rPr>
              <a:t>across the business cycle?</a:t>
            </a:r>
            <a:endParaRPr lang="en-US" sz="2000" dirty="0"/>
          </a:p>
        </p:txBody>
      </p:sp>
      <p:pic>
        <p:nvPicPr>
          <p:cNvPr id="8" name="Picture 7" descr="noun_budgeting_612216.pn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76" y="1822211"/>
            <a:ext cx="1371600" cy="1606789"/>
          </a:xfrm>
          <a:prstGeom prst="rect">
            <a:avLst/>
          </a:prstGeom>
        </p:spPr>
      </p:pic>
      <p:pic>
        <p:nvPicPr>
          <p:cNvPr id="12" name="Picture 11" descr="noun_piggy-bank_435083.png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51" y="1171516"/>
            <a:ext cx="1995698" cy="2660931"/>
          </a:xfrm>
          <a:prstGeom prst="rect">
            <a:avLst/>
          </a:prstGeom>
        </p:spPr>
      </p:pic>
      <p:sp>
        <p:nvSpPr>
          <p:cNvPr id="14" name="Oval 13"/>
          <p:cNvSpPr>
            <a:spLocks noChangeAspect="1"/>
          </p:cNvSpPr>
          <p:nvPr/>
        </p:nvSpPr>
        <p:spPr>
          <a:xfrm rot="5400000">
            <a:off x="6893907" y="2155667"/>
            <a:ext cx="1455237" cy="10914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noun_sinewave_343341.png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296" r="35837" b="53878"/>
          <a:stretch/>
        </p:blipFill>
        <p:spPr>
          <a:xfrm>
            <a:off x="6921785" y="2282220"/>
            <a:ext cx="1399480" cy="83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14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 descr="Fotolia_118641615_Subscription_Monthly_M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77" r="9701" b="2411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7014" y="274594"/>
            <a:ext cx="8689975" cy="6306523"/>
          </a:xfrm>
          <a:prstGeom prst="rect">
            <a:avLst/>
          </a:prstGeom>
          <a:solidFill>
            <a:schemeClr val="accent4">
              <a:lumMod val="5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t" anchorCtr="0"/>
          <a:lstStyle/>
          <a:p>
            <a:pPr algn="ctr">
              <a:lnSpc>
                <a:spcPct val="90000"/>
              </a:lnSpc>
            </a:pPr>
            <a:endParaRPr lang="en-US" sz="2200" dirty="0" smtClean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965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2551"/>
          </a:xfrm>
          <a:prstGeom prst="rect">
            <a:avLst/>
          </a:prstGeom>
        </p:spPr>
        <p:txBody>
          <a:bodyPr vert="horz" lIns="91440" tIns="91440" rIns="91440" bIns="0" rtlCol="0" anchor="t" anchorCtr="1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52552"/>
            <a:ext cx="9144000" cy="5198533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563275"/>
            <a:ext cx="2133600" cy="29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Franklin Gothic Book"/>
                <a:cs typeface="Franklin Gothic Book"/>
              </a:defRPr>
            </a:lvl1pPr>
          </a:lstStyle>
          <a:p>
            <a:fld id="{34E06A8B-E8D1-4ACF-8419-F51EC30CA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chemeClr val="tx1"/>
          </a:solidFill>
          <a:latin typeface="Franklin Gothic Book"/>
          <a:ea typeface="+mj-ea"/>
          <a:cs typeface="Franklin Gothic Book"/>
        </a:defRPr>
      </a:lvl1pPr>
    </p:titleStyle>
    <p:bodyStyle>
      <a:lvl1pPr marL="284163" indent="-284163" algn="l" defTabSz="4572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/>
        <a:buChar char="•"/>
        <a:defRPr sz="2800" kern="1200">
          <a:solidFill>
            <a:schemeClr val="tx1"/>
          </a:solidFill>
          <a:latin typeface="Franklin Gothic Book"/>
          <a:ea typeface="+mn-ea"/>
          <a:cs typeface="Franklin Gothic Book"/>
        </a:defRPr>
      </a:lvl1pPr>
      <a:lvl2pPr marL="741363" indent="-284163" algn="l" defTabSz="4572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/>
        <a:buChar char="–"/>
        <a:defRPr sz="2400" kern="1200">
          <a:solidFill>
            <a:schemeClr val="tx1"/>
          </a:solidFill>
          <a:latin typeface="Franklin Gothic Book"/>
          <a:ea typeface="+mn-ea"/>
          <a:cs typeface="Franklin Gothic Book"/>
        </a:defRPr>
      </a:lvl2pPr>
      <a:lvl3pPr marL="1143000" indent="-228600" algn="l" defTabSz="4572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/>
        <a:buChar char="•"/>
        <a:defRPr sz="2400" kern="1200">
          <a:solidFill>
            <a:schemeClr val="tx1"/>
          </a:solidFill>
          <a:latin typeface="Franklin Gothic Book"/>
          <a:ea typeface="+mn-ea"/>
          <a:cs typeface="Franklin Gothic Book"/>
        </a:defRPr>
      </a:lvl3pPr>
      <a:lvl4pPr marL="1600200" indent="-228600" algn="l" defTabSz="4572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/>
        <a:buChar char="–"/>
        <a:defRPr sz="2400" kern="1200">
          <a:solidFill>
            <a:schemeClr val="tx1"/>
          </a:solidFill>
          <a:latin typeface="Franklin Gothic Book"/>
          <a:ea typeface="+mn-ea"/>
          <a:cs typeface="Franklin Gothic Book"/>
        </a:defRPr>
      </a:lvl4pPr>
      <a:lvl5pPr marL="2057400" indent="-228600" algn="l" defTabSz="4572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/>
        <a:buChar char="»"/>
        <a:defRPr sz="2400" kern="1200">
          <a:solidFill>
            <a:schemeClr val="tx1"/>
          </a:solidFill>
          <a:latin typeface="Franklin Gothic Book"/>
          <a:ea typeface="+mn-ea"/>
          <a:cs typeface="Franklin Gothic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yme_Fuglesten@rand.org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hristine_Eibner@rand.org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249"/>
            <a:ext cx="9144000" cy="895351"/>
          </a:xfrm>
        </p:spPr>
        <p:txBody>
          <a:bodyPr/>
          <a:lstStyle/>
          <a:p>
            <a:r>
              <a:rPr lang="en-US" sz="3600" dirty="0" smtClean="0">
                <a:latin typeface="Futura Std Book"/>
                <a:cs typeface="Futura Std Book"/>
              </a:rPr>
              <a:t>Contact Us</a:t>
            </a:r>
            <a:endParaRPr lang="en-US" sz="3600" dirty="0">
              <a:latin typeface="Futura Std Book"/>
              <a:cs typeface="Futura Std Boo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3886200"/>
            <a:ext cx="2971800" cy="152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Jayme </a:t>
            </a:r>
            <a:r>
              <a:rPr lang="en-US" sz="1600" dirty="0" err="1" smtClean="0">
                <a:latin typeface="Futura Std Book"/>
                <a:cs typeface="Futura Std Book"/>
              </a:rPr>
              <a:t>Fuglesten</a:t>
            </a: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Director, OCR</a:t>
            </a:r>
          </a:p>
          <a:p>
            <a:pPr marL="0" indent="0">
              <a:buNone/>
            </a:pPr>
            <a:r>
              <a:rPr lang="en-US" sz="1600" dirty="0" smtClean="0">
                <a:latin typeface="Futura Std Book"/>
                <a:cs typeface="Futura Std Book"/>
                <a:hlinkClick r:id="rId3"/>
              </a:rPr>
              <a:t>Jayme_Fuglesten@rand.org</a:t>
            </a: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703-413-1100 x5363</a:t>
            </a:r>
          </a:p>
          <a:p>
            <a:pPr marL="0" indent="0">
              <a:buNone/>
            </a:pP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buNone/>
            </a:pPr>
            <a:endParaRPr lang="en-US" sz="1600" dirty="0">
              <a:latin typeface="Futura Std Book"/>
              <a:cs typeface="Futura Std Book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97883" y="3886200"/>
            <a:ext cx="3155717" cy="161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Kerry Allen</a:t>
            </a:r>
          </a:p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Health Legislative Analyst</a:t>
            </a:r>
          </a:p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  <a:hlinkClick r:id="rId3"/>
              </a:rPr>
              <a:t>Kerry_Allen@rand.org</a:t>
            </a: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703-443-1100 x5774</a:t>
            </a:r>
          </a:p>
          <a:p>
            <a:pPr marL="0" indent="0">
              <a:buFont typeface="Arial"/>
              <a:buNone/>
            </a:pPr>
            <a:endParaRPr lang="en-US" sz="1600" dirty="0">
              <a:latin typeface="Futura Std Book"/>
              <a:cs typeface="Futura Std Book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2025" y="1676400"/>
            <a:ext cx="1794375" cy="20864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652634"/>
            <a:ext cx="1794375" cy="2086483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3886200"/>
            <a:ext cx="2971800" cy="1524000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>
            <a:lvl1pPr marL="284163" indent="-284163" algn="l" defTabSz="457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  <a:defRPr sz="28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741363" indent="-284163" algn="l" defTabSz="457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–"/>
              <a:defRPr sz="2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2pPr>
            <a:lvl3pPr marL="1143000" indent="-228600" algn="l" defTabSz="457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3pPr>
            <a:lvl4pPr marL="1600200" indent="-228600" algn="l" defTabSz="457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–"/>
              <a:defRPr sz="2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4pPr>
            <a:lvl5pPr marL="2057400" indent="-228600" algn="l" defTabSz="457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 typeface="Arial"/>
              <a:buChar char="»"/>
              <a:defRPr sz="2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Christine </a:t>
            </a:r>
            <a:r>
              <a:rPr lang="en-US" sz="1600" dirty="0" err="1" smtClean="0">
                <a:latin typeface="Futura Std Book"/>
                <a:cs typeface="Futura Std Book"/>
              </a:rPr>
              <a:t>Eibner</a:t>
            </a:r>
            <a:endParaRPr lang="en-US" sz="1600" dirty="0">
              <a:latin typeface="Futura Std Book"/>
              <a:cs typeface="Futura Std Book"/>
            </a:endParaRPr>
          </a:p>
          <a:p>
            <a:pPr marL="0" indent="0"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Senior Economist</a:t>
            </a:r>
          </a:p>
          <a:p>
            <a:pPr marL="0" indent="0"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  <a:hlinkClick r:id="rId6"/>
              </a:rPr>
              <a:t>Christine_Eibner@rand.org</a:t>
            </a: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buFont typeface="Arial"/>
              <a:buNone/>
            </a:pPr>
            <a:r>
              <a:rPr lang="en-US" sz="1600" dirty="0" smtClean="0">
                <a:latin typeface="Futura Std Book"/>
                <a:cs typeface="Futura Std Book"/>
              </a:rPr>
              <a:t>703-413-1100 x5913</a:t>
            </a:r>
          </a:p>
          <a:p>
            <a:pPr marL="0" indent="0">
              <a:buFont typeface="Arial"/>
              <a:buNone/>
            </a:pPr>
            <a:endParaRPr lang="en-US" sz="1600" dirty="0" smtClean="0">
              <a:latin typeface="Futura Std Book"/>
              <a:cs typeface="Futura Std Book"/>
            </a:endParaRPr>
          </a:p>
          <a:p>
            <a:pPr marL="0" indent="0">
              <a:buFont typeface="Arial"/>
              <a:buNone/>
            </a:pPr>
            <a:endParaRPr lang="en-US" sz="1600" dirty="0">
              <a:latin typeface="Futura Std Book"/>
              <a:cs typeface="Futura Std Book"/>
            </a:endParaRPr>
          </a:p>
        </p:txBody>
      </p:sp>
      <p:pic>
        <p:nvPicPr>
          <p:cNvPr id="11" name="Picture 10" descr="eibner_christine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76400"/>
            <a:ext cx="16764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2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About RAND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2F3A"/>
      </a:accent2>
      <a:accent3>
        <a:srgbClr val="9BBB59"/>
      </a:accent3>
      <a:accent4>
        <a:srgbClr val="6731A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FBFBF"/>
        </a:solidFill>
        <a:ln>
          <a:noFill/>
        </a:ln>
        <a:effectLst/>
      </a:spPr>
      <a:bodyPr lIns="182880" tIns="91440" rIns="182880" bIns="91440" rtlCol="0" anchor="t" anchorCtr="0"/>
      <a:lstStyle>
        <a:defPPr>
          <a:lnSpc>
            <a:spcPct val="90000"/>
          </a:lnSpc>
          <a:defRPr sz="2200" dirty="0" smtClean="0">
            <a:solidFill>
              <a:srgbClr val="000000"/>
            </a:solidFill>
            <a:latin typeface="+mj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Eibner BoT 2016-11 Deck_10-25-2016</Template>
  <TotalTime>2202</TotalTime>
  <Words>51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Contact Us</vt:lpstr>
    </vt:vector>
  </TitlesOfParts>
  <Company>RAND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Chrissy Eibner</dc:creator>
  <cp:lastModifiedBy>Blanchard, Sarah</cp:lastModifiedBy>
  <cp:revision>90</cp:revision>
  <dcterms:created xsi:type="dcterms:W3CDTF">2016-11-04T14:05:50Z</dcterms:created>
  <dcterms:modified xsi:type="dcterms:W3CDTF">2016-12-02T20:52:21Z</dcterms:modified>
</cp:coreProperties>
</file>