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51" r:id="rId2"/>
    <p:sldMasterId id="2147483654" r:id="rId3"/>
    <p:sldMasterId id="2147483667" r:id="rId4"/>
    <p:sldMasterId id="2147483686" r:id="rId5"/>
    <p:sldMasterId id="2147483702" r:id="rId6"/>
    <p:sldMasterId id="2147483709" r:id="rId7"/>
    <p:sldMasterId id="2147483712" r:id="rId8"/>
    <p:sldMasterId id="2147483719" r:id="rId9"/>
    <p:sldMasterId id="2147483732" r:id="rId10"/>
  </p:sldMasterIdLst>
  <p:notesMasterIdLst>
    <p:notesMasterId r:id="rId39"/>
  </p:notesMasterIdLst>
  <p:handoutMasterIdLst>
    <p:handoutMasterId r:id="rId40"/>
  </p:handoutMasterIdLst>
  <p:sldIdLst>
    <p:sldId id="276" r:id="rId11"/>
    <p:sldId id="367" r:id="rId12"/>
    <p:sldId id="304" r:id="rId13"/>
    <p:sldId id="343" r:id="rId14"/>
    <p:sldId id="299" r:id="rId15"/>
    <p:sldId id="300" r:id="rId16"/>
    <p:sldId id="340" r:id="rId17"/>
    <p:sldId id="301" r:id="rId18"/>
    <p:sldId id="302" r:id="rId19"/>
    <p:sldId id="348" r:id="rId20"/>
    <p:sldId id="351" r:id="rId21"/>
    <p:sldId id="352" r:id="rId22"/>
    <p:sldId id="353" r:id="rId23"/>
    <p:sldId id="349" r:id="rId24"/>
    <p:sldId id="347" r:id="rId25"/>
    <p:sldId id="350" r:id="rId26"/>
    <p:sldId id="341" r:id="rId27"/>
    <p:sldId id="314" r:id="rId28"/>
    <p:sldId id="346" r:id="rId29"/>
    <p:sldId id="363" r:id="rId30"/>
    <p:sldId id="338" r:id="rId31"/>
    <p:sldId id="366" r:id="rId32"/>
    <p:sldId id="320" r:id="rId33"/>
    <p:sldId id="321" r:id="rId34"/>
    <p:sldId id="322" r:id="rId35"/>
    <p:sldId id="368" r:id="rId36"/>
    <p:sldId id="283" r:id="rId37"/>
    <p:sldId id="294"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A28"/>
    <a:srgbClr val="E46C0A"/>
    <a:srgbClr val="DB5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94" y="-612"/>
      </p:cViewPr>
      <p:guideLst>
        <p:guide orient="horz" pos="1604"/>
        <p:guide pos="28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9EC9BD-53FF-2E4E-8BA1-7754350C1EF8}" type="datetimeFigureOut">
              <a:rPr lang="en-US" smtClean="0"/>
              <a:t>11/16/2016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E54249-07A0-C14F-9502-82881728D8F7}" type="slidenum">
              <a:rPr lang="en-US" smtClean="0"/>
              <a:t>‹#›</a:t>
            </a:fld>
            <a:endParaRPr lang="en-US"/>
          </a:p>
        </p:txBody>
      </p:sp>
    </p:spTree>
    <p:extLst>
      <p:ext uri="{BB962C8B-B14F-4D97-AF65-F5344CB8AC3E}">
        <p14:creationId xmlns:p14="http://schemas.microsoft.com/office/powerpoint/2010/main" val="85711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71D0D-FC21-F14C-ADD9-D733800A037E}" type="datetimeFigureOut">
              <a:rPr lang="en-US" smtClean="0"/>
              <a:t>11/16/2016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ABC15-1525-7D4B-B5A5-197DDA9131B2}" type="slidenum">
              <a:rPr lang="en-US" smtClean="0"/>
              <a:t>‹#›</a:t>
            </a:fld>
            <a:endParaRPr lang="en-US"/>
          </a:p>
        </p:txBody>
      </p:sp>
    </p:spTree>
    <p:extLst>
      <p:ext uri="{BB962C8B-B14F-4D97-AF65-F5344CB8AC3E}">
        <p14:creationId xmlns:p14="http://schemas.microsoft.com/office/powerpoint/2010/main" val="15111396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Q1: What happened? </a:t>
            </a:r>
          </a:p>
          <a:p>
            <a:pPr algn="l"/>
            <a:endParaRPr lang="en-US" dirty="0" smtClean="0"/>
          </a:p>
          <a:p>
            <a:pPr algn="l"/>
            <a:r>
              <a:rPr lang="en-US" dirty="0" smtClean="0"/>
              <a:t>A: We work hard and like to be paid. Insurance seemed like a great solution, so we leapt at the opportunity. Looking back, as money gets tight, we are lying in the bed we’ve made over the past 250 years. </a:t>
            </a:r>
          </a:p>
          <a:p>
            <a:pPr algn="l"/>
            <a:endParaRPr lang="en-US" dirty="0" smtClean="0"/>
          </a:p>
          <a:p>
            <a:pPr algn="l"/>
            <a:r>
              <a:rPr lang="en-US" dirty="0" smtClean="0"/>
              <a:t>Q2: What do we do now? </a:t>
            </a:r>
          </a:p>
          <a:p>
            <a:pPr algn="l"/>
            <a:endParaRPr lang="en-US" dirty="0" smtClean="0"/>
          </a:p>
          <a:p>
            <a:pPr algn="l"/>
            <a:r>
              <a:rPr lang="en-US" dirty="0" smtClean="0"/>
              <a:t>A: Understand the problem. Help make sure that the solution works. Work with policymakers to make sure that the solution works. </a:t>
            </a:r>
          </a:p>
          <a:p>
            <a:endParaRPr lang="en-US" dirty="0"/>
          </a:p>
        </p:txBody>
      </p:sp>
      <p:sp>
        <p:nvSpPr>
          <p:cNvPr id="4" name="Slide Number Placeholder 3"/>
          <p:cNvSpPr>
            <a:spLocks noGrp="1"/>
          </p:cNvSpPr>
          <p:nvPr>
            <p:ph type="sldNum" sz="quarter" idx="10"/>
          </p:nvPr>
        </p:nvSpPr>
        <p:spPr/>
        <p:txBody>
          <a:bodyPr/>
          <a:lstStyle/>
          <a:p>
            <a:fld id="{9F9FE7DB-B4F8-4E6E-A0EC-93ECDF78178C}" type="slidenum">
              <a:rPr lang="en-US" smtClean="0"/>
              <a:t>3</a:t>
            </a:fld>
            <a:endParaRPr lang="en-US"/>
          </a:p>
        </p:txBody>
      </p:sp>
    </p:spTree>
    <p:extLst>
      <p:ext uri="{BB962C8B-B14F-4D97-AF65-F5344CB8AC3E}">
        <p14:creationId xmlns:p14="http://schemas.microsoft.com/office/powerpoint/2010/main" val="352706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a:lstStyle/>
          <a:p>
            <a:fld id="{34F95338-F111-4E71-8A64-AFF99A95D895}" type="slidenum">
              <a:rPr lang="en-US"/>
              <a:pPr/>
              <a:t>19</a:t>
            </a:fld>
            <a:endParaRPr lang="en-US" dirty="0"/>
          </a:p>
        </p:txBody>
      </p:sp>
      <p:sp>
        <p:nvSpPr>
          <p:cNvPr id="32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78097EA0-F4FA-433F-9CD0-BC3626504973}" type="slidenum">
              <a:rPr lang="en-US"/>
              <a:pPr algn="r"/>
              <a:t>19</a:t>
            </a:fld>
            <a:endParaRPr lang="en-US" dirty="0"/>
          </a:p>
        </p:txBody>
      </p:sp>
      <p:sp>
        <p:nvSpPr>
          <p:cNvPr id="32771" name="Slide Image Placeholder 1"/>
          <p:cNvSpPr>
            <a:spLocks noGrp="1" noRot="1" noChangeAspect="1" noTextEdit="1"/>
          </p:cNvSpPr>
          <p:nvPr>
            <p:ph type="sldImg"/>
          </p:nvPr>
        </p:nvSpPr>
        <p:spPr bwMode="auto">
          <a:xfrm>
            <a:off x="-58738" y="211138"/>
            <a:ext cx="6927851" cy="3897312"/>
          </a:xfrm>
          <a:noFill/>
          <a:ln>
            <a:solidFill>
              <a:srgbClr val="000000"/>
            </a:solidFill>
            <a:miter lim="800000"/>
            <a:headEnd/>
            <a:tailEnd/>
          </a:ln>
        </p:spPr>
      </p:sp>
      <p:sp>
        <p:nvSpPr>
          <p:cNvPr id="3277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Trigger</a:t>
            </a:r>
          </a:p>
          <a:p>
            <a:pPr eaLnBrk="1" hangingPunct="1">
              <a:spcBef>
                <a:spcPct val="0"/>
              </a:spcBef>
            </a:pPr>
            <a:r>
              <a:rPr lang="en-US" dirty="0" smtClean="0">
                <a:latin typeface="Arial" pitchFamily="34" charset="0"/>
              </a:rPr>
              <a:t>Time window</a:t>
            </a:r>
          </a:p>
          <a:p>
            <a:pPr eaLnBrk="1" hangingPunct="1">
              <a:spcBef>
                <a:spcPct val="0"/>
              </a:spcBef>
            </a:pPr>
            <a:r>
              <a:rPr lang="en-US" dirty="0" smtClean="0">
                <a:latin typeface="Arial" pitchFamily="34" charset="0"/>
              </a:rPr>
              <a:t>Rules to assign claims to the bundle</a:t>
            </a:r>
          </a:p>
          <a:p>
            <a:pPr eaLnBrk="1" hangingPunct="1">
              <a:spcBef>
                <a:spcPct val="0"/>
              </a:spcBef>
            </a:pPr>
            <a:r>
              <a:rPr lang="en-US" dirty="0" smtClean="0">
                <a:latin typeface="Arial" pitchFamily="34" charset="0"/>
              </a:rPr>
              <a:t>Risk adjustment</a:t>
            </a:r>
          </a:p>
        </p:txBody>
      </p:sp>
      <p:sp>
        <p:nvSpPr>
          <p:cNvPr id="3277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A8B1E4F4-E4CF-484A-BF4C-D55D02FE2670}" type="slidenum">
              <a:rPr lang="en-US"/>
              <a:pPr algn="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 clinical content/parameters/rules</a:t>
            </a:r>
            <a:r>
              <a:rPr lang="en-US" baseline="0" dirty="0" smtClean="0"/>
              <a:t> of episodes, attribution rules, quality metrics, financial risk arrangements</a:t>
            </a:r>
            <a:endParaRPr lang="en-US" dirty="0"/>
          </a:p>
        </p:txBody>
      </p:sp>
      <p:sp>
        <p:nvSpPr>
          <p:cNvPr id="4" name="Slide Number Placeholder 3"/>
          <p:cNvSpPr>
            <a:spLocks noGrp="1"/>
          </p:cNvSpPr>
          <p:nvPr>
            <p:ph type="sldNum" sz="quarter" idx="10"/>
          </p:nvPr>
        </p:nvSpPr>
        <p:spPr/>
        <p:txBody>
          <a:bodyPr/>
          <a:lstStyle/>
          <a:p>
            <a:fld id="{507ABC15-1525-7D4B-B5A5-197DDA9131B2}" type="slidenum">
              <a:rPr lang="en-US" smtClean="0"/>
              <a:t>20</a:t>
            </a:fld>
            <a:endParaRPr lang="en-US"/>
          </a:p>
        </p:txBody>
      </p:sp>
    </p:spTree>
    <p:extLst>
      <p:ext uri="{BB962C8B-B14F-4D97-AF65-F5344CB8AC3E}">
        <p14:creationId xmlns:p14="http://schemas.microsoft.com/office/powerpoint/2010/main" val="327489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7ABC15-1525-7D4B-B5A5-197DDA9131B2}" type="slidenum">
              <a:rPr lang="en-US" smtClean="0"/>
              <a:t>21</a:t>
            </a:fld>
            <a:endParaRPr lang="en-US"/>
          </a:p>
        </p:txBody>
      </p:sp>
    </p:spTree>
    <p:extLst>
      <p:ext uri="{BB962C8B-B14F-4D97-AF65-F5344CB8AC3E}">
        <p14:creationId xmlns:p14="http://schemas.microsoft.com/office/powerpoint/2010/main" val="233570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Iron Triangle</a:t>
            </a:r>
            <a:r>
              <a:rPr lang="en-US" baseline="0" dirty="0" smtClean="0"/>
              <a:t> of Health Care</a:t>
            </a:r>
          </a:p>
          <a:p>
            <a:endParaRPr lang="en-US" baseline="0" dirty="0" smtClean="0"/>
          </a:p>
          <a:p>
            <a:pPr defTabSz="897219"/>
            <a:r>
              <a:rPr lang="en-US" sz="1000" b="1" dirty="0"/>
              <a:t>“Breaking the Iron Triangle: Reducing Health-Care Costs in Corporate America” Outlines A Sustainable Health-Care Model That Can Eliminate 70% of Unnecessary Medical Visits </a:t>
            </a:r>
          </a:p>
          <a:p>
            <a:endParaRPr lang="en-US" sz="1000" dirty="0"/>
          </a:p>
          <a:p>
            <a:r>
              <a:rPr lang="en-US" sz="1000" dirty="0"/>
              <a:t>About the Author: </a:t>
            </a:r>
            <a:br>
              <a:rPr lang="en-US" sz="1000" dirty="0"/>
            </a:br>
            <a:r>
              <a:rPr lang="en-US" sz="1000" dirty="0"/>
              <a:t>An acupuncturist, healer, and educator for more than 40 years, Robert “Bob” M. Duggan is a pioneering leader in the emergence of complementary medicine and a groundbreaking voice for wellness in the United States. Duggan is the co-founder, president emeritus, and a faculty member of the Tai Sophia Institute, the first accredited acupuncture school in America, and now a leading graduate school for integrative health and wellness. He has served as an advisor to policymakers and organizations, including testifying before the Senate Committee on Health, Education, Labor, and Pensions, and as a speaker at the National Institutes of Health (NIH), the White House Commission on Complementary and Alternative Medicine, and </a:t>
            </a:r>
            <a:r>
              <a:rPr lang="en-US" sz="1000" dirty="0" err="1"/>
              <a:t>TEDx</a:t>
            </a:r>
            <a:r>
              <a:rPr lang="en-US" sz="1000" dirty="0"/>
              <a:t> events. Duggan’s first book was Common Sense for the Healing Arts.</a:t>
            </a:r>
          </a:p>
        </p:txBody>
      </p:sp>
      <p:sp>
        <p:nvSpPr>
          <p:cNvPr id="4" name="Slide Number Placeholder 3"/>
          <p:cNvSpPr>
            <a:spLocks noGrp="1"/>
          </p:cNvSpPr>
          <p:nvPr>
            <p:ph type="sldNum" sz="quarter" idx="10"/>
          </p:nvPr>
        </p:nvSpPr>
        <p:spPr/>
        <p:txBody>
          <a:bodyPr/>
          <a:lstStyle/>
          <a:p>
            <a:fld id="{FA740B4F-D704-4199-B8E5-1B1F4C840520}" type="slidenum">
              <a:rPr lang="en-US" smtClean="0"/>
              <a:t>26</a:t>
            </a:fld>
            <a:endParaRPr lang="en-US" dirty="0"/>
          </a:p>
        </p:txBody>
      </p:sp>
    </p:spTree>
    <p:extLst>
      <p:ext uri="{BB962C8B-B14F-4D97-AF65-F5344CB8AC3E}">
        <p14:creationId xmlns:p14="http://schemas.microsoft.com/office/powerpoint/2010/main" val="53825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3F84-A74D-406B-B1B7-86742DE552AD}" type="slidenum">
              <a:rPr lang="en-US" smtClean="0"/>
              <a:t>4</a:t>
            </a:fld>
            <a:endParaRPr lang="en-US" dirty="0"/>
          </a:p>
        </p:txBody>
      </p:sp>
    </p:spTree>
    <p:extLst>
      <p:ext uri="{BB962C8B-B14F-4D97-AF65-F5344CB8AC3E}">
        <p14:creationId xmlns:p14="http://schemas.microsoft.com/office/powerpoint/2010/main" val="122150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Iron Triangle</a:t>
            </a:r>
            <a:r>
              <a:rPr lang="en-US" baseline="0" dirty="0" smtClean="0"/>
              <a:t> of Health Care</a:t>
            </a:r>
          </a:p>
          <a:p>
            <a:endParaRPr lang="en-US" baseline="0" dirty="0" smtClean="0"/>
          </a:p>
          <a:p>
            <a:pPr defTabSz="897219"/>
            <a:r>
              <a:rPr lang="en-US" sz="1000" b="1" dirty="0"/>
              <a:t>“Breaking the Iron Triangle: Reducing Health-Care Costs in Corporate America” Outlines A Sustainable Health-Care Model That Can Eliminate 70% of Unnecessary Medical Visits </a:t>
            </a:r>
          </a:p>
          <a:p>
            <a:endParaRPr lang="en-US" sz="1000" dirty="0"/>
          </a:p>
          <a:p>
            <a:r>
              <a:rPr lang="en-US" sz="1000" dirty="0"/>
              <a:t>About the Author: </a:t>
            </a:r>
            <a:br>
              <a:rPr lang="en-US" sz="1000" dirty="0"/>
            </a:br>
            <a:r>
              <a:rPr lang="en-US" sz="1000" dirty="0"/>
              <a:t>An acupuncturist, healer, and educator for more than 40 years, Robert “Bob” M. Duggan is a pioneering leader in the emergence of complementary medicine and a groundbreaking voice for wellness in the United States. Duggan is the co-founder, president emeritus, and a faculty member of the Tai Sophia Institute, the first accredited acupuncture school in America, and now a leading graduate school for integrative health and wellness. He has served as an advisor to policymakers and organizations, including testifying before the Senate Committee on Health, Education, Labor, and Pensions, and as a speaker at the National Institutes of Health (NIH), the White House Commission on Complementary and Alternative Medicine, and </a:t>
            </a:r>
            <a:r>
              <a:rPr lang="en-US" sz="1000" dirty="0" err="1"/>
              <a:t>TEDx</a:t>
            </a:r>
            <a:r>
              <a:rPr lang="en-US" sz="1000" dirty="0"/>
              <a:t> events. Duggan’s first book was Common Sense for the Healing Arts.</a:t>
            </a:r>
          </a:p>
        </p:txBody>
      </p:sp>
      <p:sp>
        <p:nvSpPr>
          <p:cNvPr id="4" name="Slide Number Placeholder 3"/>
          <p:cNvSpPr>
            <a:spLocks noGrp="1"/>
          </p:cNvSpPr>
          <p:nvPr>
            <p:ph type="sldNum" sz="quarter" idx="10"/>
          </p:nvPr>
        </p:nvSpPr>
        <p:spPr/>
        <p:txBody>
          <a:bodyPr/>
          <a:lstStyle/>
          <a:p>
            <a:fld id="{FA740B4F-D704-4199-B8E5-1B1F4C840520}" type="slidenum">
              <a:rPr lang="en-US" smtClean="0"/>
              <a:t>5</a:t>
            </a:fld>
            <a:endParaRPr lang="en-US" dirty="0"/>
          </a:p>
        </p:txBody>
      </p:sp>
    </p:spTree>
    <p:extLst>
      <p:ext uri="{BB962C8B-B14F-4D97-AF65-F5344CB8AC3E}">
        <p14:creationId xmlns:p14="http://schemas.microsoft.com/office/powerpoint/2010/main" val="53825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3F84-A74D-406B-B1B7-86742DE552AD}" type="slidenum">
              <a:rPr lang="en-US" smtClean="0"/>
              <a:t>6</a:t>
            </a:fld>
            <a:endParaRPr lang="en-US" dirty="0"/>
          </a:p>
        </p:txBody>
      </p:sp>
    </p:spTree>
    <p:extLst>
      <p:ext uri="{BB962C8B-B14F-4D97-AF65-F5344CB8AC3E}">
        <p14:creationId xmlns:p14="http://schemas.microsoft.com/office/powerpoint/2010/main" val="53776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13CB8-D69D-401D-9C15-AAA8DD65A2D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3532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 Value-Based Purchasing </a:t>
            </a:r>
          </a:p>
          <a:p>
            <a:r>
              <a:rPr lang="en-US" dirty="0" smtClean="0"/>
              <a:t>Physicians: Value-Based Modifier</a:t>
            </a:r>
            <a:r>
              <a:rPr lang="en-US" dirty="0" smtClean="0">
                <a:sym typeface="Wingdings" panose="05000000000000000000" pitchFamily="2" charset="2"/>
              </a:rPr>
              <a:t> MACRA</a:t>
            </a:r>
          </a:p>
          <a:p>
            <a:r>
              <a:rPr lang="en-US" dirty="0" smtClean="0">
                <a:sym typeface="Wingdings" panose="05000000000000000000" pitchFamily="2" charset="2"/>
              </a:rPr>
              <a:t>Integrated groups: Accountable Care Organizations</a:t>
            </a:r>
          </a:p>
          <a:p>
            <a:endParaRPr lang="en-US" dirty="0"/>
          </a:p>
        </p:txBody>
      </p:sp>
      <p:sp>
        <p:nvSpPr>
          <p:cNvPr id="4" name="Slide Number Placeholder 3"/>
          <p:cNvSpPr>
            <a:spLocks noGrp="1"/>
          </p:cNvSpPr>
          <p:nvPr>
            <p:ph type="sldNum" sz="quarter" idx="10"/>
          </p:nvPr>
        </p:nvSpPr>
        <p:spPr/>
        <p:txBody>
          <a:bodyPr/>
          <a:lstStyle/>
          <a:p>
            <a:fld id="{507ABC15-1525-7D4B-B5A5-197DDA9131B2}" type="slidenum">
              <a:rPr lang="en-US" smtClean="0"/>
              <a:t>9</a:t>
            </a:fld>
            <a:endParaRPr lang="en-US"/>
          </a:p>
        </p:txBody>
      </p:sp>
    </p:spTree>
    <p:extLst>
      <p:ext uri="{BB962C8B-B14F-4D97-AF65-F5344CB8AC3E}">
        <p14:creationId xmlns:p14="http://schemas.microsoft.com/office/powerpoint/2010/main" val="226450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73F3EF-6BF3-B447-8CEC-703DAA074B8B}"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Iron Triangle</a:t>
            </a:r>
            <a:r>
              <a:rPr lang="en-US" baseline="0" dirty="0" smtClean="0"/>
              <a:t> of Health Care</a:t>
            </a:r>
          </a:p>
          <a:p>
            <a:endParaRPr lang="en-US" baseline="0" dirty="0" smtClean="0"/>
          </a:p>
          <a:p>
            <a:pPr defTabSz="897219"/>
            <a:r>
              <a:rPr lang="en-US" sz="1000" b="1" dirty="0"/>
              <a:t>“Breaking the Iron Triangle: Reducing Health-Care Costs in Corporate America” Outlines A Sustainable Health-Care Model That Can Eliminate 70% of Unnecessary Medical Visits </a:t>
            </a:r>
          </a:p>
          <a:p>
            <a:endParaRPr lang="en-US" sz="1000" dirty="0"/>
          </a:p>
          <a:p>
            <a:r>
              <a:rPr lang="en-US" sz="1000" dirty="0"/>
              <a:t>About the Author: </a:t>
            </a:r>
            <a:br>
              <a:rPr lang="en-US" sz="1000" dirty="0"/>
            </a:br>
            <a:r>
              <a:rPr lang="en-US" sz="1000" dirty="0"/>
              <a:t>An acupuncturist, healer, and educator for more than 40 years, Robert “Bob” M. Duggan is a pioneering leader in the emergence of complementary medicine and a groundbreaking voice for wellness in the United States. Duggan is the co-founder, president emeritus, and a faculty member of the Tai Sophia Institute, the first accredited acupuncture school in America, and now a leading graduate school for integrative health and wellness. He has served as an advisor to policymakers and organizations, including testifying before the Senate Committee on Health, Education, Labor, and Pensions, and as a speaker at the National Institutes of Health (NIH), the White House Commission on Complementary and Alternative Medicine, and </a:t>
            </a:r>
            <a:r>
              <a:rPr lang="en-US" sz="1000" dirty="0" err="1"/>
              <a:t>TEDx</a:t>
            </a:r>
            <a:r>
              <a:rPr lang="en-US" sz="1000" dirty="0"/>
              <a:t> events. Duggan’s first book was Common Sense for the Healing Arts.</a:t>
            </a:r>
          </a:p>
        </p:txBody>
      </p:sp>
      <p:sp>
        <p:nvSpPr>
          <p:cNvPr id="4" name="Slide Number Placeholder 3"/>
          <p:cNvSpPr>
            <a:spLocks noGrp="1"/>
          </p:cNvSpPr>
          <p:nvPr>
            <p:ph type="sldNum" sz="quarter" idx="10"/>
          </p:nvPr>
        </p:nvSpPr>
        <p:spPr/>
        <p:txBody>
          <a:bodyPr/>
          <a:lstStyle/>
          <a:p>
            <a:fld id="{FA740B4F-D704-4199-B8E5-1B1F4C840520}" type="slidenum">
              <a:rPr lang="en-US" smtClean="0"/>
              <a:t>15</a:t>
            </a:fld>
            <a:endParaRPr lang="en-US" dirty="0"/>
          </a:p>
        </p:txBody>
      </p:sp>
    </p:spTree>
    <p:extLst>
      <p:ext uri="{BB962C8B-B14F-4D97-AF65-F5344CB8AC3E}">
        <p14:creationId xmlns:p14="http://schemas.microsoft.com/office/powerpoint/2010/main" val="53825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smtClean="0">
                <a:solidFill>
                  <a:srgbClr val="C00000"/>
                </a:solidFill>
                <a:latin typeface="Times New Roman" panose="02020603050405020304" pitchFamily="18" charset="0"/>
                <a:cs typeface="Times New Roman" panose="02020603050405020304" pitchFamily="18" charset="0"/>
              </a:rPr>
              <a:t>5% bonus: </a:t>
            </a:r>
            <a:r>
              <a:rPr lang="en-US" sz="3200" dirty="0" smtClean="0">
                <a:latin typeface="Times New Roman" panose="02020603050405020304" pitchFamily="18" charset="0"/>
                <a:cs typeface="Times New Roman" panose="02020603050405020304" pitchFamily="18" charset="0"/>
              </a:rPr>
              <a:t>2019-2024 </a:t>
            </a:r>
          </a:p>
          <a:p>
            <a:pPr lvl="2"/>
            <a:r>
              <a:rPr lang="en-US" dirty="0" smtClean="0">
                <a:latin typeface="Times New Roman" panose="02020603050405020304" pitchFamily="18" charset="0"/>
                <a:cs typeface="Times New Roman" panose="02020603050405020304" pitchFamily="18" charset="0"/>
              </a:rPr>
              <a:t>Receive a </a:t>
            </a:r>
            <a:r>
              <a:rPr lang="en-US" dirty="0" smtClean="0">
                <a:solidFill>
                  <a:srgbClr val="C00000"/>
                </a:solidFill>
                <a:latin typeface="Times New Roman" panose="02020603050405020304" pitchFamily="18" charset="0"/>
                <a:cs typeface="Times New Roman" panose="02020603050405020304" pitchFamily="18" charset="0"/>
              </a:rPr>
              <a:t>significant percentage </a:t>
            </a:r>
            <a:r>
              <a:rPr lang="en-US" dirty="0" smtClean="0">
                <a:latin typeface="Times New Roman" panose="02020603050405020304" pitchFamily="18" charset="0"/>
                <a:cs typeface="Times New Roman" panose="02020603050405020304" pitchFamily="18" charset="0"/>
              </a:rPr>
              <a:t>of revenue from an APM </a:t>
            </a:r>
          </a:p>
          <a:p>
            <a:pPr lvl="2"/>
            <a:r>
              <a:rPr lang="en-US" dirty="0" smtClean="0">
                <a:latin typeface="Times New Roman" panose="02020603050405020304" pitchFamily="18" charset="0"/>
                <a:cs typeface="Times New Roman" panose="02020603050405020304" pitchFamily="18" charset="0"/>
              </a:rPr>
              <a:t>25%: 2019-2020, 50%: 2021-2022, 75%: beginning in 2023</a:t>
            </a:r>
          </a:p>
          <a:p>
            <a:endParaRPr lang="en-US" dirty="0"/>
          </a:p>
        </p:txBody>
      </p:sp>
      <p:sp>
        <p:nvSpPr>
          <p:cNvPr id="4" name="Slide Number Placeholder 3"/>
          <p:cNvSpPr>
            <a:spLocks noGrp="1"/>
          </p:cNvSpPr>
          <p:nvPr>
            <p:ph type="sldNum" sz="quarter" idx="10"/>
          </p:nvPr>
        </p:nvSpPr>
        <p:spPr/>
        <p:txBody>
          <a:bodyPr/>
          <a:lstStyle/>
          <a:p>
            <a:fld id="{90413CB8-D69D-401D-9C15-AAA8DD65A2D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3532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07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90500" y="4721832"/>
            <a:ext cx="2133600" cy="274637"/>
          </a:xfrm>
          <a:prstGeom prst="rect">
            <a:avLst/>
          </a:prstGeom>
        </p:spPr>
        <p:txBody>
          <a:bodyPr/>
          <a:lstStyle/>
          <a:p>
            <a:fld id="{944831A2-C607-CF4F-8167-F206FA5C0B36}" type="slidenum">
              <a:rPr lang="en-US" smtClean="0"/>
              <a:pPr/>
              <a:t>‹#›</a:t>
            </a:fld>
            <a:endParaRPr lang="en-US" dirty="0"/>
          </a:p>
        </p:txBody>
      </p:sp>
    </p:spTree>
    <p:extLst>
      <p:ext uri="{BB962C8B-B14F-4D97-AF65-F5344CB8AC3E}">
        <p14:creationId xmlns:p14="http://schemas.microsoft.com/office/powerpoint/2010/main" val="50919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3: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90500" y="4721832"/>
            <a:ext cx="2133600" cy="274637"/>
          </a:xfrm>
          <a:prstGeom prst="rect">
            <a:avLst/>
          </a:prstGeom>
        </p:spPr>
        <p:txBody>
          <a:body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3939844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1515618"/>
            <a:ext cx="8229600" cy="305638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2514600" y="731520"/>
            <a:ext cx="4114800" cy="525780"/>
          </a:xfrm>
          <a:prstGeom prst="rect">
            <a:avLst/>
          </a:prstGeom>
        </p:spPr>
        <p:txBody>
          <a:bodyPr/>
          <a:lstStyle/>
          <a:p>
            <a:r>
              <a:rPr lang="en-US" smtClean="0"/>
              <a:t>Click to edit Master title style</a:t>
            </a:r>
            <a:endParaRPr lang="en-US"/>
          </a:p>
        </p:txBody>
      </p:sp>
      <p:sp>
        <p:nvSpPr>
          <p:cNvPr id="11" name="Date Placeholder 10"/>
          <p:cNvSpPr>
            <a:spLocks noGrp="1"/>
          </p:cNvSpPr>
          <p:nvPr>
            <p:ph type="dt" sz="half" idx="14"/>
          </p:nvPr>
        </p:nvSpPr>
        <p:spPr>
          <a:xfrm>
            <a:off x="2981325" y="204885"/>
            <a:ext cx="3181350" cy="219075"/>
          </a:xfrm>
          <a:prstGeom prst="rect">
            <a:avLst/>
          </a:prstGeom>
        </p:spPr>
        <p:txBody>
          <a:bodyPr/>
          <a:lstStyle/>
          <a:p>
            <a:fld id="{799FE863-FBD4-4D97-8688-9418A2A2C326}" type="datetimeFigureOut">
              <a:rPr lang="en-US" smtClean="0"/>
              <a:t>11/16/2016</a:t>
            </a:fld>
            <a:endParaRPr lang="en-US"/>
          </a:p>
        </p:txBody>
      </p:sp>
      <p:sp>
        <p:nvSpPr>
          <p:cNvPr id="12" name="Slide Number Placeholder 11"/>
          <p:cNvSpPr>
            <a:spLocks noGrp="1"/>
          </p:cNvSpPr>
          <p:nvPr>
            <p:ph type="sldNum" sz="quarter" idx="15"/>
          </p:nvPr>
        </p:nvSpPr>
        <p:spPr>
          <a:xfrm>
            <a:off x="4038600" y="4629150"/>
            <a:ext cx="1066800" cy="228600"/>
          </a:xfrm>
          <a:prstGeom prst="rect">
            <a:avLst/>
          </a:prstGeom>
        </p:spPr>
        <p:txBody>
          <a:bodyPr/>
          <a:lstStyle/>
          <a:p>
            <a:fld id="{01106CD7-61CE-4600-9CFE-1B7E05C4CB97}" type="slidenum">
              <a:rPr lang="en-US" smtClean="0"/>
              <a:t>‹#›</a:t>
            </a:fld>
            <a:endParaRPr lang="en-US"/>
          </a:p>
        </p:txBody>
      </p:sp>
      <p:sp>
        <p:nvSpPr>
          <p:cNvPr id="13" name="Footer Placeholder 12"/>
          <p:cNvSpPr>
            <a:spLocks noGrp="1"/>
          </p:cNvSpPr>
          <p:nvPr>
            <p:ph type="ftr" sz="quarter" idx="16"/>
          </p:nvPr>
        </p:nvSpPr>
        <p:spPr>
          <a:xfrm>
            <a:off x="1447800" y="4864894"/>
            <a:ext cx="6248400" cy="219075"/>
          </a:xfrm>
          <a:prstGeom prst="rect">
            <a:avLst/>
          </a:prstGeo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2514600" y="731520"/>
            <a:ext cx="4114800" cy="525780"/>
          </a:xfrm>
          <a:prstGeom prst="rect">
            <a:avLst/>
          </a:prstGeom>
        </p:spPr>
        <p:txBody>
          <a:bodyPr/>
          <a:lstStyle/>
          <a:p>
            <a:r>
              <a:rPr lang="en-US" smtClean="0"/>
              <a:t>Click to edit Master title style</a:t>
            </a:r>
            <a:endParaRPr lang="en-US"/>
          </a:p>
        </p:txBody>
      </p:sp>
      <p:sp>
        <p:nvSpPr>
          <p:cNvPr id="15" name="Date Placeholder 14"/>
          <p:cNvSpPr>
            <a:spLocks noGrp="1"/>
          </p:cNvSpPr>
          <p:nvPr>
            <p:ph type="dt" sz="half" idx="10"/>
          </p:nvPr>
        </p:nvSpPr>
        <p:spPr>
          <a:xfrm>
            <a:off x="2981325" y="204885"/>
            <a:ext cx="3181350" cy="219075"/>
          </a:xfrm>
          <a:prstGeom prst="rect">
            <a:avLst/>
          </a:prstGeom>
        </p:spPr>
        <p:txBody>
          <a:bodyPr/>
          <a:lstStyle/>
          <a:p>
            <a:fld id="{799FE863-FBD4-4D97-8688-9418A2A2C326}" type="datetimeFigureOut">
              <a:rPr lang="en-US" smtClean="0"/>
              <a:t>11/16/2016</a:t>
            </a:fld>
            <a:endParaRPr lang="en-US"/>
          </a:p>
        </p:txBody>
      </p:sp>
      <p:sp>
        <p:nvSpPr>
          <p:cNvPr id="16" name="Slide Number Placeholder 15"/>
          <p:cNvSpPr>
            <a:spLocks noGrp="1"/>
          </p:cNvSpPr>
          <p:nvPr>
            <p:ph type="sldNum" sz="quarter" idx="11"/>
          </p:nvPr>
        </p:nvSpPr>
        <p:spPr>
          <a:xfrm>
            <a:off x="4038600" y="4629150"/>
            <a:ext cx="1066800" cy="228600"/>
          </a:xfrm>
          <a:prstGeom prst="rect">
            <a:avLst/>
          </a:prstGeom>
        </p:spPr>
        <p:txBody>
          <a:bodyPr/>
          <a:lstStyle/>
          <a:p>
            <a:fld id="{01106CD7-61CE-4600-9CFE-1B7E05C4CB97}" type="slidenum">
              <a:rPr lang="en-US" smtClean="0"/>
              <a:t>‹#›</a:t>
            </a:fld>
            <a:endParaRPr lang="en-US"/>
          </a:p>
        </p:txBody>
      </p:sp>
      <p:sp>
        <p:nvSpPr>
          <p:cNvPr id="17" name="Footer Placeholder 16"/>
          <p:cNvSpPr>
            <a:spLocks noGrp="1"/>
          </p:cNvSpPr>
          <p:nvPr>
            <p:ph type="ftr" sz="quarter" idx="12"/>
          </p:nvPr>
        </p:nvSpPr>
        <p:spPr>
          <a:xfrm>
            <a:off x="1447800" y="4864894"/>
            <a:ext cx="6248400" cy="219075"/>
          </a:xfrm>
          <a:prstGeom prst="rect">
            <a:avLst/>
          </a:prstGeo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0" y="205908"/>
            <a:ext cx="8229023"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5905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2981325" y="204885"/>
            <a:ext cx="3181350" cy="219075"/>
          </a:xfrm>
          <a:prstGeom prst="rect">
            <a:avLst/>
          </a:prstGeom>
        </p:spPr>
        <p:txBody>
          <a:bodyPr/>
          <a:lstStyle/>
          <a:p>
            <a:fld id="{799FE863-FBD4-4D97-8688-9418A2A2C326}" type="datetimeFigureOut">
              <a:rPr lang="en-US" smtClean="0"/>
              <a:t>11/16/2016</a:t>
            </a:fld>
            <a:endParaRPr lang="en-US"/>
          </a:p>
        </p:txBody>
      </p:sp>
      <p:sp>
        <p:nvSpPr>
          <p:cNvPr id="8" name="Slide Number Placeholder 7"/>
          <p:cNvSpPr>
            <a:spLocks noGrp="1"/>
          </p:cNvSpPr>
          <p:nvPr>
            <p:ph type="sldNum" sz="quarter" idx="11"/>
          </p:nvPr>
        </p:nvSpPr>
        <p:spPr>
          <a:xfrm>
            <a:off x="4038600" y="4629150"/>
            <a:ext cx="1066800" cy="228600"/>
          </a:xfrm>
          <a:prstGeom prst="rect">
            <a:avLst/>
          </a:prstGeom>
        </p:spPr>
        <p:txBody>
          <a:bodyPr/>
          <a:lstStyle/>
          <a:p>
            <a:fld id="{01106CD7-61CE-4600-9CFE-1B7E05C4CB97}" type="slidenum">
              <a:rPr lang="en-US" smtClean="0"/>
              <a:t>‹#›</a:t>
            </a:fld>
            <a:endParaRPr lang="en-US"/>
          </a:p>
        </p:txBody>
      </p:sp>
      <p:sp>
        <p:nvSpPr>
          <p:cNvPr id="9" name="Footer Placeholder 8"/>
          <p:cNvSpPr>
            <a:spLocks noGrp="1"/>
          </p:cNvSpPr>
          <p:nvPr>
            <p:ph type="ftr" sz="quarter" idx="12"/>
          </p:nvPr>
        </p:nvSpPr>
        <p:spPr>
          <a:xfrm>
            <a:off x="1447800" y="4864894"/>
            <a:ext cx="6248400" cy="219075"/>
          </a:xfrm>
          <a:prstGeom prst="rect">
            <a:avLst/>
          </a:prstGeo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1: Blank">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19B7238F-0A31-F946-A5C6-FACA8082CE8E}" type="slidenum">
              <a:rPr lang="en-US" smtClean="0"/>
              <a:pPr/>
              <a:t>‹#›</a:t>
            </a:fld>
            <a:endParaRPr lang="en-US" dirty="0"/>
          </a:p>
        </p:txBody>
      </p:sp>
    </p:spTree>
    <p:extLst>
      <p:ext uri="{BB962C8B-B14F-4D97-AF65-F5344CB8AC3E}">
        <p14:creationId xmlns:p14="http://schemas.microsoft.com/office/powerpoint/2010/main" val="112024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1: Long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7238F-0A31-F946-A5C6-FACA8082CE8E}" type="slidenum">
              <a:rPr lang="en-US" smtClean="0"/>
              <a:pPr/>
              <a:t>‹#›</a:t>
            </a:fld>
            <a:endParaRPr lang="en-US" dirty="0"/>
          </a:p>
        </p:txBody>
      </p:sp>
      <p:sp>
        <p:nvSpPr>
          <p:cNvPr id="6" name="Text Placeholder 5"/>
          <p:cNvSpPr>
            <a:spLocks noGrp="1"/>
          </p:cNvSpPr>
          <p:nvPr>
            <p:ph type="body" sz="quarter" idx="11" hasCustomPrompt="1"/>
          </p:nvPr>
        </p:nvSpPr>
        <p:spPr>
          <a:xfrm>
            <a:off x="457200" y="1460500"/>
            <a:ext cx="4113213"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7" name="Text Placeholder 5"/>
          <p:cNvSpPr>
            <a:spLocks noGrp="1"/>
          </p:cNvSpPr>
          <p:nvPr>
            <p:ph type="body" sz="quarter" idx="12" hasCustomPrompt="1"/>
          </p:nvPr>
        </p:nvSpPr>
        <p:spPr>
          <a:xfrm>
            <a:off x="4875213" y="1460500"/>
            <a:ext cx="3811587"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11"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2985539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1: Short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7238F-0A31-F946-A5C6-FACA8082CE8E}" type="slidenum">
              <a:rPr lang="en-US" smtClean="0"/>
              <a:pPr/>
              <a:t>‹#›</a:t>
            </a:fld>
            <a:endParaRPr lang="en-US" dirty="0"/>
          </a:p>
        </p:txBody>
      </p:sp>
      <p:sp>
        <p:nvSpPr>
          <p:cNvPr id="4" name="Text Placeholder 5"/>
          <p:cNvSpPr>
            <a:spLocks noGrp="1"/>
          </p:cNvSpPr>
          <p:nvPr>
            <p:ph type="body" sz="quarter" idx="11" hasCustomPrompt="1"/>
          </p:nvPr>
        </p:nvSpPr>
        <p:spPr>
          <a:xfrm>
            <a:off x="1282700" y="1460500"/>
            <a:ext cx="6578600"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6"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310162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1: 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7238F-0A31-F946-A5C6-FACA8082CE8E}" type="slidenum">
              <a:rPr lang="en-US" smtClean="0"/>
              <a:pPr/>
              <a:t>‹#›</a:t>
            </a:fld>
            <a:endParaRPr lang="en-US" dirty="0"/>
          </a:p>
        </p:txBody>
      </p:sp>
      <p:sp>
        <p:nvSpPr>
          <p:cNvPr id="4" name="Text Placeholder 5"/>
          <p:cNvSpPr>
            <a:spLocks noGrp="1"/>
          </p:cNvSpPr>
          <p:nvPr>
            <p:ph type="body" sz="quarter" idx="11" hasCustomPrompt="1"/>
          </p:nvPr>
        </p:nvSpPr>
        <p:spPr>
          <a:xfrm>
            <a:off x="1282700" y="1460500"/>
            <a:ext cx="6578600" cy="2222500"/>
          </a:xfrm>
          <a:prstGeom prst="rect">
            <a:avLst/>
          </a:prstGeom>
        </p:spPr>
        <p:txBody>
          <a:bodyPr vert="horz"/>
          <a:lstStyle>
            <a:lvl1pPr marL="285750" indent="-285750" algn="ctr">
              <a:buFont typeface="Arial"/>
              <a:buChar char="•"/>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5"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172146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2277770" y="2667000"/>
            <a:ext cx="4584700" cy="457200"/>
          </a:xfrm>
          <a:prstGeom prst="rect">
            <a:avLst/>
          </a:prstGeom>
        </p:spPr>
        <p:txBody>
          <a:bodyPr vert="horz"/>
          <a:lstStyle>
            <a:lvl1pPr marL="0" indent="0" algn="ctr">
              <a:buNone/>
              <a:defRPr sz="2800" baseline="0">
                <a:solidFill>
                  <a:schemeClr val="bg1"/>
                </a:solidFill>
                <a:latin typeface="ITC Franklin Gothic Std Book Compressed"/>
              </a:defRPr>
            </a:lvl1pPr>
          </a:lstStyle>
          <a:p>
            <a:pPr lvl="0"/>
            <a:r>
              <a:rPr lang="en-US" dirty="0" smtClean="0"/>
              <a:t>AUTHOR NAME</a:t>
            </a:r>
            <a:endParaRPr lang="en-US" dirty="0"/>
          </a:p>
        </p:txBody>
      </p:sp>
      <p:sp>
        <p:nvSpPr>
          <p:cNvPr id="17" name="Text Placeholder 16"/>
          <p:cNvSpPr>
            <a:spLocks noGrp="1"/>
          </p:cNvSpPr>
          <p:nvPr>
            <p:ph type="body" sz="quarter" idx="13" hasCustomPrompt="1"/>
          </p:nvPr>
        </p:nvSpPr>
        <p:spPr>
          <a:xfrm>
            <a:off x="3423750" y="3213100"/>
            <a:ext cx="2298700" cy="292100"/>
          </a:xfrm>
          <a:prstGeom prst="rect">
            <a:avLst/>
          </a:prstGeom>
        </p:spPr>
        <p:txBody>
          <a:bodyPr vert="horz"/>
          <a:lstStyle>
            <a:lvl1pPr marL="0" indent="0" algn="ctr">
              <a:buNone/>
              <a:defRPr sz="1600">
                <a:solidFill>
                  <a:schemeClr val="bg1"/>
                </a:solidFill>
                <a:latin typeface="ITC Franklin Gothic Std Book Italic"/>
              </a:defRPr>
            </a:lvl1pPr>
          </a:lstStyle>
          <a:p>
            <a:pPr lvl="0"/>
            <a:r>
              <a:rPr lang="en-US" dirty="0" smtClean="0"/>
              <a:t>Date Here</a:t>
            </a:r>
            <a:endParaRPr lang="en-US" dirty="0"/>
          </a:p>
        </p:txBody>
      </p:sp>
      <p:sp>
        <p:nvSpPr>
          <p:cNvPr id="19" name="Text Placeholder 18"/>
          <p:cNvSpPr>
            <a:spLocks noGrp="1"/>
          </p:cNvSpPr>
          <p:nvPr>
            <p:ph type="body" sz="quarter" idx="14" hasCustomPrompt="1"/>
          </p:nvPr>
        </p:nvSpPr>
        <p:spPr>
          <a:xfrm>
            <a:off x="2125370" y="558800"/>
            <a:ext cx="4889500" cy="698500"/>
          </a:xfrm>
          <a:prstGeom prst="rect">
            <a:avLst/>
          </a:prstGeom>
        </p:spPr>
        <p:txBody>
          <a:bodyPr vert="horz"/>
          <a:lstStyle>
            <a:lvl1pPr marL="0" indent="0" algn="ctr">
              <a:buNone/>
              <a:defRPr sz="5400" cap="all">
                <a:solidFill>
                  <a:schemeClr val="bg1"/>
                </a:solidFill>
                <a:latin typeface="ITC Franklin Gothic Std Demi Compressed"/>
              </a:defRPr>
            </a:lvl1pPr>
          </a:lstStyle>
          <a:p>
            <a:pPr lvl="0"/>
            <a:r>
              <a:rPr lang="en-US" dirty="0" smtClean="0"/>
              <a:t>TITLE HERE</a:t>
            </a:r>
            <a:endParaRPr lang="en-US" dirty="0"/>
          </a:p>
        </p:txBody>
      </p:sp>
      <p:sp>
        <p:nvSpPr>
          <p:cNvPr id="21" name="Text Placeholder 20"/>
          <p:cNvSpPr>
            <a:spLocks noGrp="1"/>
          </p:cNvSpPr>
          <p:nvPr>
            <p:ph type="body" sz="quarter" idx="15" hasCustomPrompt="1"/>
          </p:nvPr>
        </p:nvSpPr>
        <p:spPr>
          <a:xfrm>
            <a:off x="2945265" y="1485900"/>
            <a:ext cx="3251200" cy="431800"/>
          </a:xfrm>
          <a:prstGeom prst="rect">
            <a:avLst/>
          </a:prstGeom>
        </p:spPr>
        <p:txBody>
          <a:bodyPr vert="horz"/>
          <a:lstStyle>
            <a:lvl1pPr marL="0" indent="0" algn="ctr">
              <a:buNone/>
              <a:defRPr sz="4400">
                <a:solidFill>
                  <a:schemeClr val="bg1"/>
                </a:solidFill>
                <a:latin typeface="ITC Franklin Gothic Std Demi Compressed"/>
              </a:defRPr>
            </a:lvl1pPr>
          </a:lstStyle>
          <a:p>
            <a:pPr lvl="0"/>
            <a:r>
              <a:rPr lang="en-US" dirty="0" smtClean="0"/>
              <a:t>Subtitle Here</a:t>
            </a:r>
            <a:endParaRPr lang="en-US" dirty="0"/>
          </a:p>
        </p:txBody>
      </p:sp>
    </p:spTree>
    <p:extLst>
      <p:ext uri="{BB962C8B-B14F-4D97-AF65-F5344CB8AC3E}">
        <p14:creationId xmlns:p14="http://schemas.microsoft.com/office/powerpoint/2010/main" val="4244310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1: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7238F-0A31-F946-A5C6-FACA8082CE8E}" type="slidenum">
              <a:rPr lang="en-US" smtClean="0"/>
              <a:pPr/>
              <a:t>‹#›</a:t>
            </a:fld>
            <a:endParaRPr lang="en-US" dirty="0"/>
          </a:p>
        </p:txBody>
      </p:sp>
      <p:sp>
        <p:nvSpPr>
          <p:cNvPr id="4"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302064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99FE863-FBD4-4D97-8688-9418A2A2C326}" type="datetimeFigureOut">
              <a:rPr lang="en-US" smtClean="0"/>
              <a:t>11/16/2016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106CD7-61CE-4600-9CFE-1B7E05C4CB97}" type="slidenum">
              <a:rPr lang="en-US" smtClean="0"/>
              <a:t>‹#›</a:t>
            </a:fld>
            <a:endParaRPr lang="en-US"/>
          </a:p>
        </p:txBody>
      </p:sp>
    </p:spTree>
    <p:extLst>
      <p:ext uri="{BB962C8B-B14F-4D97-AF65-F5344CB8AC3E}">
        <p14:creationId xmlns:p14="http://schemas.microsoft.com/office/powerpoint/2010/main" val="379386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799FE863-FBD4-4D97-8688-9418A2A2C326}" type="datetimeFigureOut">
              <a:rPr lang="en-US" smtClean="0"/>
              <a:t>11/16/2016</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1106CD7-61CE-4600-9CFE-1B7E05C4CB97}" type="slidenum">
              <a:rPr lang="en-US" smtClean="0"/>
              <a:t>‹#›</a:t>
            </a:fld>
            <a:endParaRPr lang="en-US"/>
          </a:p>
        </p:txBody>
      </p:sp>
    </p:spTree>
    <p:extLst>
      <p:ext uri="{BB962C8B-B14F-4D97-AF65-F5344CB8AC3E}">
        <p14:creationId xmlns:p14="http://schemas.microsoft.com/office/powerpoint/2010/main" val="2442414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799FE863-FBD4-4D97-8688-9418A2A2C326}" type="datetimeFigureOut">
              <a:rPr lang="en-US" smtClean="0"/>
              <a:t>11/16/2016</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1106CD7-61CE-4600-9CFE-1B7E05C4CB97}" type="slidenum">
              <a:rPr lang="en-US" smtClean="0"/>
              <a:t>‹#›</a:t>
            </a:fld>
            <a:endParaRPr lang="en-US"/>
          </a:p>
        </p:txBody>
      </p:sp>
    </p:spTree>
    <p:extLst>
      <p:ext uri="{BB962C8B-B14F-4D97-AF65-F5344CB8AC3E}">
        <p14:creationId xmlns:p14="http://schemas.microsoft.com/office/powerpoint/2010/main" val="2194007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2277770" y="2667000"/>
            <a:ext cx="4584700" cy="457200"/>
          </a:xfrm>
          <a:prstGeom prst="rect">
            <a:avLst/>
          </a:prstGeom>
        </p:spPr>
        <p:txBody>
          <a:bodyPr vert="horz"/>
          <a:lstStyle>
            <a:lvl1pPr marL="0" indent="0" algn="ctr">
              <a:buNone/>
              <a:defRPr sz="2800" baseline="0">
                <a:solidFill>
                  <a:schemeClr val="bg1"/>
                </a:solidFill>
                <a:latin typeface="ITC Franklin Gothic Std Book Compressed"/>
              </a:defRPr>
            </a:lvl1pPr>
          </a:lstStyle>
          <a:p>
            <a:pPr lvl="0"/>
            <a:r>
              <a:rPr lang="en-US" dirty="0" smtClean="0"/>
              <a:t>AUTHOR NAME</a:t>
            </a:r>
            <a:endParaRPr lang="en-US" dirty="0"/>
          </a:p>
        </p:txBody>
      </p:sp>
      <p:sp>
        <p:nvSpPr>
          <p:cNvPr id="17" name="Text Placeholder 16"/>
          <p:cNvSpPr>
            <a:spLocks noGrp="1"/>
          </p:cNvSpPr>
          <p:nvPr>
            <p:ph type="body" sz="quarter" idx="13" hasCustomPrompt="1"/>
          </p:nvPr>
        </p:nvSpPr>
        <p:spPr>
          <a:xfrm>
            <a:off x="3423750" y="3213100"/>
            <a:ext cx="2298700" cy="292100"/>
          </a:xfrm>
          <a:prstGeom prst="rect">
            <a:avLst/>
          </a:prstGeom>
        </p:spPr>
        <p:txBody>
          <a:bodyPr vert="horz"/>
          <a:lstStyle>
            <a:lvl1pPr marL="0" indent="0" algn="ctr">
              <a:buNone/>
              <a:defRPr sz="1600">
                <a:solidFill>
                  <a:schemeClr val="bg1"/>
                </a:solidFill>
                <a:latin typeface="ITC Franklin Gothic Std Book Italic"/>
              </a:defRPr>
            </a:lvl1pPr>
          </a:lstStyle>
          <a:p>
            <a:pPr lvl="0"/>
            <a:r>
              <a:rPr lang="en-US" dirty="0" smtClean="0"/>
              <a:t>Date Here</a:t>
            </a:r>
            <a:endParaRPr lang="en-US" dirty="0"/>
          </a:p>
        </p:txBody>
      </p:sp>
      <p:sp>
        <p:nvSpPr>
          <p:cNvPr id="19" name="Text Placeholder 18"/>
          <p:cNvSpPr>
            <a:spLocks noGrp="1"/>
          </p:cNvSpPr>
          <p:nvPr>
            <p:ph type="body" sz="quarter" idx="14" hasCustomPrompt="1"/>
          </p:nvPr>
        </p:nvSpPr>
        <p:spPr>
          <a:xfrm>
            <a:off x="2125370" y="558800"/>
            <a:ext cx="4889500" cy="698500"/>
          </a:xfrm>
          <a:prstGeom prst="rect">
            <a:avLst/>
          </a:prstGeom>
        </p:spPr>
        <p:txBody>
          <a:bodyPr vert="horz"/>
          <a:lstStyle>
            <a:lvl1pPr marL="0" indent="0" algn="ctr">
              <a:buNone/>
              <a:defRPr sz="5400" cap="all">
                <a:solidFill>
                  <a:schemeClr val="bg1"/>
                </a:solidFill>
                <a:latin typeface="ITC Franklin Gothic Std Demi Compressed"/>
              </a:defRPr>
            </a:lvl1pPr>
          </a:lstStyle>
          <a:p>
            <a:pPr lvl="0"/>
            <a:r>
              <a:rPr lang="en-US" dirty="0" smtClean="0"/>
              <a:t>TITLE HERE</a:t>
            </a:r>
            <a:endParaRPr lang="en-US" dirty="0"/>
          </a:p>
        </p:txBody>
      </p:sp>
      <p:sp>
        <p:nvSpPr>
          <p:cNvPr id="21" name="Text Placeholder 20"/>
          <p:cNvSpPr>
            <a:spLocks noGrp="1"/>
          </p:cNvSpPr>
          <p:nvPr>
            <p:ph type="body" sz="quarter" idx="15" hasCustomPrompt="1"/>
          </p:nvPr>
        </p:nvSpPr>
        <p:spPr>
          <a:xfrm>
            <a:off x="2945265" y="1485900"/>
            <a:ext cx="3251200" cy="431800"/>
          </a:xfrm>
          <a:prstGeom prst="rect">
            <a:avLst/>
          </a:prstGeom>
        </p:spPr>
        <p:txBody>
          <a:bodyPr vert="horz"/>
          <a:lstStyle>
            <a:lvl1pPr marL="0" indent="0" algn="ctr">
              <a:buNone/>
              <a:defRPr sz="4400">
                <a:solidFill>
                  <a:schemeClr val="bg1"/>
                </a:solidFill>
                <a:latin typeface="ITC Franklin Gothic Std Demi Compressed"/>
              </a:defRPr>
            </a:lvl1pPr>
          </a:lstStyle>
          <a:p>
            <a:pPr lvl="0"/>
            <a:r>
              <a:rPr lang="en-US" dirty="0" smtClean="0"/>
              <a:t>Subtitle Here</a:t>
            </a:r>
            <a:endParaRPr lang="en-US" dirty="0"/>
          </a:p>
        </p:txBody>
      </p:sp>
    </p:spTree>
    <p:extLst>
      <p:ext uri="{BB962C8B-B14F-4D97-AF65-F5344CB8AC3E}">
        <p14:creationId xmlns:p14="http://schemas.microsoft.com/office/powerpoint/2010/main" val="4244310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90500" y="4721832"/>
            <a:ext cx="2133600" cy="274637"/>
          </a:xfrm>
          <a:prstGeom prst="rect">
            <a:avLst/>
          </a:prstGeom>
        </p:spPr>
        <p:txBody>
          <a:bodyPr/>
          <a:lstStyle/>
          <a:p>
            <a:fld id="{944831A2-C607-CF4F-8167-F206FA5C0B36}" type="slidenum">
              <a:rPr lang="en-US" smtClean="0"/>
              <a:pPr/>
              <a:t>‹#›</a:t>
            </a:fld>
            <a:endParaRPr lang="en-US" dirty="0"/>
          </a:p>
        </p:txBody>
      </p:sp>
    </p:spTree>
    <p:extLst>
      <p:ext uri="{BB962C8B-B14F-4D97-AF65-F5344CB8AC3E}">
        <p14:creationId xmlns:p14="http://schemas.microsoft.com/office/powerpoint/2010/main" val="509198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3: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90500" y="4721832"/>
            <a:ext cx="2133600" cy="274637"/>
          </a:xfrm>
          <a:prstGeom prst="rect">
            <a:avLst/>
          </a:prstGeom>
        </p:spPr>
        <p:txBody>
          <a:body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3939844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44831A2-C607-CF4F-8167-F206FA5C0B36}" type="slidenum">
              <a:rPr lang="en-US" smtClean="0"/>
              <a:pPr/>
              <a:t>‹#›</a:t>
            </a:fld>
            <a:endParaRPr lang="en-US" dirty="0"/>
          </a:p>
        </p:txBody>
      </p:sp>
    </p:spTree>
    <p:extLst>
      <p:ext uri="{BB962C8B-B14F-4D97-AF65-F5344CB8AC3E}">
        <p14:creationId xmlns:p14="http://schemas.microsoft.com/office/powerpoint/2010/main" val="509198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2277770" y="2667000"/>
            <a:ext cx="4584700" cy="457200"/>
          </a:xfrm>
          <a:prstGeom prst="rect">
            <a:avLst/>
          </a:prstGeom>
        </p:spPr>
        <p:txBody>
          <a:bodyPr vert="horz"/>
          <a:lstStyle>
            <a:lvl1pPr marL="0" indent="0" algn="ctr">
              <a:buNone/>
              <a:defRPr sz="2800" baseline="0">
                <a:solidFill>
                  <a:schemeClr val="bg1"/>
                </a:solidFill>
                <a:latin typeface="ITC Franklin Gothic Std Book Compressed"/>
              </a:defRPr>
            </a:lvl1pPr>
          </a:lstStyle>
          <a:p>
            <a:pPr lvl="0"/>
            <a:r>
              <a:rPr lang="en-US" dirty="0" smtClean="0"/>
              <a:t>AUTHOR NAME</a:t>
            </a:r>
            <a:endParaRPr lang="en-US" dirty="0"/>
          </a:p>
        </p:txBody>
      </p:sp>
      <p:sp>
        <p:nvSpPr>
          <p:cNvPr id="17" name="Text Placeholder 16"/>
          <p:cNvSpPr>
            <a:spLocks noGrp="1"/>
          </p:cNvSpPr>
          <p:nvPr>
            <p:ph type="body" sz="quarter" idx="13" hasCustomPrompt="1"/>
          </p:nvPr>
        </p:nvSpPr>
        <p:spPr>
          <a:xfrm>
            <a:off x="3423750" y="3213100"/>
            <a:ext cx="2298700" cy="292100"/>
          </a:xfrm>
          <a:prstGeom prst="rect">
            <a:avLst/>
          </a:prstGeom>
        </p:spPr>
        <p:txBody>
          <a:bodyPr vert="horz"/>
          <a:lstStyle>
            <a:lvl1pPr marL="0" indent="0" algn="ctr">
              <a:buNone/>
              <a:defRPr sz="1600">
                <a:solidFill>
                  <a:schemeClr val="bg1"/>
                </a:solidFill>
                <a:latin typeface="ITC Franklin Gothic Std Book Italic"/>
              </a:defRPr>
            </a:lvl1pPr>
          </a:lstStyle>
          <a:p>
            <a:pPr lvl="0"/>
            <a:r>
              <a:rPr lang="en-US" dirty="0" smtClean="0"/>
              <a:t>Date Here</a:t>
            </a:r>
            <a:endParaRPr lang="en-US" dirty="0"/>
          </a:p>
        </p:txBody>
      </p:sp>
      <p:sp>
        <p:nvSpPr>
          <p:cNvPr id="19" name="Text Placeholder 18"/>
          <p:cNvSpPr>
            <a:spLocks noGrp="1"/>
          </p:cNvSpPr>
          <p:nvPr>
            <p:ph type="body" sz="quarter" idx="14" hasCustomPrompt="1"/>
          </p:nvPr>
        </p:nvSpPr>
        <p:spPr>
          <a:xfrm>
            <a:off x="2125370" y="558800"/>
            <a:ext cx="4889500" cy="698500"/>
          </a:xfrm>
          <a:prstGeom prst="rect">
            <a:avLst/>
          </a:prstGeom>
        </p:spPr>
        <p:txBody>
          <a:bodyPr vert="horz"/>
          <a:lstStyle>
            <a:lvl1pPr marL="0" indent="0" algn="ctr">
              <a:buNone/>
              <a:defRPr sz="5400" cap="all">
                <a:solidFill>
                  <a:schemeClr val="bg1"/>
                </a:solidFill>
                <a:latin typeface="ITC Franklin Gothic Std Demi Compressed"/>
              </a:defRPr>
            </a:lvl1pPr>
          </a:lstStyle>
          <a:p>
            <a:pPr lvl="0"/>
            <a:r>
              <a:rPr lang="en-US" dirty="0" smtClean="0"/>
              <a:t>TITLE HERE</a:t>
            </a:r>
            <a:endParaRPr lang="en-US" dirty="0"/>
          </a:p>
        </p:txBody>
      </p:sp>
      <p:sp>
        <p:nvSpPr>
          <p:cNvPr id="21" name="Text Placeholder 20"/>
          <p:cNvSpPr>
            <a:spLocks noGrp="1"/>
          </p:cNvSpPr>
          <p:nvPr>
            <p:ph type="body" sz="quarter" idx="15" hasCustomPrompt="1"/>
          </p:nvPr>
        </p:nvSpPr>
        <p:spPr>
          <a:xfrm>
            <a:off x="2945265" y="1485900"/>
            <a:ext cx="3251200" cy="431800"/>
          </a:xfrm>
          <a:prstGeom prst="rect">
            <a:avLst/>
          </a:prstGeom>
        </p:spPr>
        <p:txBody>
          <a:bodyPr vert="horz"/>
          <a:lstStyle>
            <a:lvl1pPr marL="0" indent="0" algn="ctr">
              <a:buNone/>
              <a:defRPr sz="4400">
                <a:solidFill>
                  <a:schemeClr val="bg1"/>
                </a:solidFill>
                <a:latin typeface="ITC Franklin Gothic Std Demi Compressed"/>
              </a:defRPr>
            </a:lvl1pPr>
          </a:lstStyle>
          <a:p>
            <a:pPr lvl="0"/>
            <a:r>
              <a:rPr lang="en-US" dirty="0" smtClean="0"/>
              <a:t>Subtitle Here</a:t>
            </a:r>
            <a:endParaRPr lang="en-US" dirty="0"/>
          </a:p>
        </p:txBody>
      </p:sp>
    </p:spTree>
    <p:extLst>
      <p:ext uri="{BB962C8B-B14F-4D97-AF65-F5344CB8AC3E}">
        <p14:creationId xmlns:p14="http://schemas.microsoft.com/office/powerpoint/2010/main" val="4244310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3: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393984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99FE863-FBD4-4D97-8688-9418A2A2C326}" type="datetimeFigureOut">
              <a:rPr lang="en-US" smtClean="0"/>
              <a:t>11/16/2016</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190500" y="4721832"/>
            <a:ext cx="2133600" cy="274637"/>
          </a:xfrm>
          <a:prstGeom prst="rect">
            <a:avLst/>
          </a:prstGeom>
        </p:spPr>
        <p:txBody>
          <a:bodyPr/>
          <a:lstStyle/>
          <a:p>
            <a:fld id="{01106CD7-61CE-4600-9CFE-1B7E05C4CB97}" type="slidenum">
              <a:rPr lang="en-US" smtClean="0"/>
              <a:t>‹#›</a:t>
            </a:fld>
            <a:endParaRPr lang="en-US"/>
          </a:p>
        </p:txBody>
      </p:sp>
    </p:spTree>
    <p:extLst>
      <p:ext uri="{BB962C8B-B14F-4D97-AF65-F5344CB8AC3E}">
        <p14:creationId xmlns:p14="http://schemas.microsoft.com/office/powerpoint/2010/main" val="3793864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2: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a:p>
        </p:txBody>
      </p:sp>
    </p:spTree>
    <p:extLst>
      <p:ext uri="{BB962C8B-B14F-4D97-AF65-F5344CB8AC3E}">
        <p14:creationId xmlns:p14="http://schemas.microsoft.com/office/powerpoint/2010/main" val="87603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2: Long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dirty="0"/>
          </a:p>
        </p:txBody>
      </p:sp>
      <p:sp>
        <p:nvSpPr>
          <p:cNvPr id="4" name="Text Placeholder 5"/>
          <p:cNvSpPr>
            <a:spLocks noGrp="1"/>
          </p:cNvSpPr>
          <p:nvPr>
            <p:ph type="body" sz="quarter" idx="11" hasCustomPrompt="1"/>
          </p:nvPr>
        </p:nvSpPr>
        <p:spPr>
          <a:xfrm>
            <a:off x="457200" y="1460500"/>
            <a:ext cx="4113213"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5" name="Text Placeholder 5"/>
          <p:cNvSpPr>
            <a:spLocks noGrp="1"/>
          </p:cNvSpPr>
          <p:nvPr>
            <p:ph type="body" sz="quarter" idx="12" hasCustomPrompt="1"/>
          </p:nvPr>
        </p:nvSpPr>
        <p:spPr>
          <a:xfrm>
            <a:off x="4875213" y="1460500"/>
            <a:ext cx="3811587"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6"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690638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2: Short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dirty="0"/>
          </a:p>
        </p:txBody>
      </p:sp>
      <p:sp>
        <p:nvSpPr>
          <p:cNvPr id="4" name="Text Placeholder 5"/>
          <p:cNvSpPr>
            <a:spLocks noGrp="1"/>
          </p:cNvSpPr>
          <p:nvPr>
            <p:ph type="body" sz="quarter" idx="11" hasCustomPrompt="1"/>
          </p:nvPr>
        </p:nvSpPr>
        <p:spPr>
          <a:xfrm>
            <a:off x="1282700" y="1460500"/>
            <a:ext cx="6578600"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5"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1338190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2: 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dirty="0"/>
          </a:p>
        </p:txBody>
      </p:sp>
      <p:sp>
        <p:nvSpPr>
          <p:cNvPr id="4" name="Text Placeholder 5"/>
          <p:cNvSpPr>
            <a:spLocks noGrp="1"/>
          </p:cNvSpPr>
          <p:nvPr>
            <p:ph type="body" sz="quarter" idx="11" hasCustomPrompt="1"/>
          </p:nvPr>
        </p:nvSpPr>
        <p:spPr>
          <a:xfrm>
            <a:off x="1282700" y="1460500"/>
            <a:ext cx="6578600" cy="2222500"/>
          </a:xfrm>
          <a:prstGeom prst="rect">
            <a:avLst/>
          </a:prstGeom>
        </p:spPr>
        <p:txBody>
          <a:bodyPr vert="horz"/>
          <a:lstStyle>
            <a:lvl1pPr marL="285750" indent="-285750" algn="ctr">
              <a:buFont typeface="Arial"/>
              <a:buChar char="•"/>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5"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4027679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2: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dirty="0"/>
          </a:p>
        </p:txBody>
      </p:sp>
      <p:sp>
        <p:nvSpPr>
          <p:cNvPr id="4"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2409126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2: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FE43603-AFA2-2948-AD4E-26CD474731BE}" type="slidenum">
              <a:rPr lang="en-US" smtClean="0"/>
              <a:pPr/>
              <a:t>‹#›</a:t>
            </a:fld>
            <a:endParaRPr lang="en-US" dirty="0"/>
          </a:p>
        </p:txBody>
      </p:sp>
    </p:spTree>
    <p:extLst>
      <p:ext uri="{BB962C8B-B14F-4D97-AF65-F5344CB8AC3E}">
        <p14:creationId xmlns:p14="http://schemas.microsoft.com/office/powerpoint/2010/main" val="2076493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2277770" y="2667000"/>
            <a:ext cx="4584700" cy="457200"/>
          </a:xfrm>
          <a:prstGeom prst="rect">
            <a:avLst/>
          </a:prstGeom>
        </p:spPr>
        <p:txBody>
          <a:bodyPr vert="horz"/>
          <a:lstStyle>
            <a:lvl1pPr marL="0" indent="0" algn="ctr">
              <a:buNone/>
              <a:defRPr sz="2800" baseline="0">
                <a:solidFill>
                  <a:schemeClr val="bg1"/>
                </a:solidFill>
                <a:latin typeface="ITC Franklin Gothic Std Book Compressed"/>
              </a:defRPr>
            </a:lvl1pPr>
          </a:lstStyle>
          <a:p>
            <a:pPr lvl="0"/>
            <a:r>
              <a:rPr lang="en-US" dirty="0" smtClean="0"/>
              <a:t>AUTHOR NAME</a:t>
            </a:r>
            <a:endParaRPr lang="en-US" dirty="0"/>
          </a:p>
        </p:txBody>
      </p:sp>
      <p:sp>
        <p:nvSpPr>
          <p:cNvPr id="17" name="Text Placeholder 16"/>
          <p:cNvSpPr>
            <a:spLocks noGrp="1"/>
          </p:cNvSpPr>
          <p:nvPr>
            <p:ph type="body" sz="quarter" idx="13" hasCustomPrompt="1"/>
          </p:nvPr>
        </p:nvSpPr>
        <p:spPr>
          <a:xfrm>
            <a:off x="3423750" y="3213100"/>
            <a:ext cx="2298700" cy="292100"/>
          </a:xfrm>
          <a:prstGeom prst="rect">
            <a:avLst/>
          </a:prstGeom>
        </p:spPr>
        <p:txBody>
          <a:bodyPr vert="horz"/>
          <a:lstStyle>
            <a:lvl1pPr marL="0" indent="0" algn="ctr">
              <a:buNone/>
              <a:defRPr sz="1600">
                <a:solidFill>
                  <a:schemeClr val="bg1"/>
                </a:solidFill>
                <a:latin typeface="ITC Franklin Gothic Std Book Italic"/>
              </a:defRPr>
            </a:lvl1pPr>
          </a:lstStyle>
          <a:p>
            <a:pPr lvl="0"/>
            <a:r>
              <a:rPr lang="en-US" dirty="0" smtClean="0"/>
              <a:t>Date Here</a:t>
            </a:r>
            <a:endParaRPr lang="en-US" dirty="0"/>
          </a:p>
        </p:txBody>
      </p:sp>
      <p:sp>
        <p:nvSpPr>
          <p:cNvPr id="19" name="Text Placeholder 18"/>
          <p:cNvSpPr>
            <a:spLocks noGrp="1"/>
          </p:cNvSpPr>
          <p:nvPr>
            <p:ph type="body" sz="quarter" idx="14" hasCustomPrompt="1"/>
          </p:nvPr>
        </p:nvSpPr>
        <p:spPr>
          <a:xfrm>
            <a:off x="2125370" y="558800"/>
            <a:ext cx="4889500" cy="698500"/>
          </a:xfrm>
          <a:prstGeom prst="rect">
            <a:avLst/>
          </a:prstGeom>
        </p:spPr>
        <p:txBody>
          <a:bodyPr vert="horz"/>
          <a:lstStyle>
            <a:lvl1pPr marL="0" indent="0" algn="ctr">
              <a:buNone/>
              <a:defRPr sz="5400" cap="all">
                <a:solidFill>
                  <a:schemeClr val="bg1"/>
                </a:solidFill>
                <a:latin typeface="ITC Franklin Gothic Std Demi Compressed"/>
              </a:defRPr>
            </a:lvl1pPr>
          </a:lstStyle>
          <a:p>
            <a:pPr lvl="0"/>
            <a:r>
              <a:rPr lang="en-US" dirty="0" smtClean="0"/>
              <a:t>TITLE HERE</a:t>
            </a:r>
            <a:endParaRPr lang="en-US" dirty="0"/>
          </a:p>
        </p:txBody>
      </p:sp>
      <p:sp>
        <p:nvSpPr>
          <p:cNvPr id="21" name="Text Placeholder 20"/>
          <p:cNvSpPr>
            <a:spLocks noGrp="1"/>
          </p:cNvSpPr>
          <p:nvPr>
            <p:ph type="body" sz="quarter" idx="15" hasCustomPrompt="1"/>
          </p:nvPr>
        </p:nvSpPr>
        <p:spPr>
          <a:xfrm>
            <a:off x="2945265" y="1485900"/>
            <a:ext cx="3251200" cy="431800"/>
          </a:xfrm>
          <a:prstGeom prst="rect">
            <a:avLst/>
          </a:prstGeom>
        </p:spPr>
        <p:txBody>
          <a:bodyPr vert="horz"/>
          <a:lstStyle>
            <a:lvl1pPr marL="0" indent="0" algn="ctr">
              <a:buNone/>
              <a:defRPr sz="4400">
                <a:solidFill>
                  <a:schemeClr val="bg1"/>
                </a:solidFill>
                <a:latin typeface="ITC Franklin Gothic Std Demi Compressed"/>
              </a:defRPr>
            </a:lvl1pPr>
          </a:lstStyle>
          <a:p>
            <a:pPr lvl="0"/>
            <a:r>
              <a:rPr lang="en-US" dirty="0" smtClean="0"/>
              <a:t>Subtitle Here</a:t>
            </a:r>
            <a:endParaRPr lang="en-US" dirty="0"/>
          </a:p>
        </p:txBody>
      </p:sp>
    </p:spTree>
    <p:extLst>
      <p:ext uri="{BB962C8B-B14F-4D97-AF65-F5344CB8AC3E}">
        <p14:creationId xmlns:p14="http://schemas.microsoft.com/office/powerpoint/2010/main" val="4244310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44831A2-C607-CF4F-8167-F206FA5C0B36}" type="slidenum">
              <a:rPr lang="en-US" smtClean="0"/>
              <a:pPr/>
              <a:t>‹#›</a:t>
            </a:fld>
            <a:endParaRPr lang="en-US" dirty="0"/>
          </a:p>
        </p:txBody>
      </p:sp>
    </p:spTree>
    <p:extLst>
      <p:ext uri="{BB962C8B-B14F-4D97-AF65-F5344CB8AC3E}">
        <p14:creationId xmlns:p14="http://schemas.microsoft.com/office/powerpoint/2010/main" val="509198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3: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844290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3: Long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dirty="0"/>
          </a:p>
        </p:txBody>
      </p:sp>
      <p:sp>
        <p:nvSpPr>
          <p:cNvPr id="4" name="Text Placeholder 5"/>
          <p:cNvSpPr>
            <a:spLocks noGrp="1"/>
          </p:cNvSpPr>
          <p:nvPr>
            <p:ph type="body" sz="quarter" idx="11" hasCustomPrompt="1"/>
          </p:nvPr>
        </p:nvSpPr>
        <p:spPr>
          <a:xfrm>
            <a:off x="457200" y="1892300"/>
            <a:ext cx="4113213"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5" name="Text Placeholder 5"/>
          <p:cNvSpPr>
            <a:spLocks noGrp="1"/>
          </p:cNvSpPr>
          <p:nvPr>
            <p:ph type="body" sz="quarter" idx="12" hasCustomPrompt="1"/>
          </p:nvPr>
        </p:nvSpPr>
        <p:spPr>
          <a:xfrm>
            <a:off x="4875213" y="1892300"/>
            <a:ext cx="3811587"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6" name="Text Placeholder 10"/>
          <p:cNvSpPr>
            <a:spLocks noGrp="1"/>
          </p:cNvSpPr>
          <p:nvPr>
            <p:ph type="body" sz="quarter" idx="13" hasCustomPrompt="1"/>
          </p:nvPr>
        </p:nvSpPr>
        <p:spPr>
          <a:xfrm>
            <a:off x="457200" y="1054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334524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799FE863-FBD4-4D97-8688-9418A2A2C326}" type="datetimeFigureOut">
              <a:rPr lang="en-US" smtClean="0"/>
              <a:t>11/16/2016</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190500" y="4721832"/>
            <a:ext cx="2133600" cy="274637"/>
          </a:xfrm>
          <a:prstGeom prst="rect">
            <a:avLst/>
          </a:prstGeom>
        </p:spPr>
        <p:txBody>
          <a:bodyPr/>
          <a:lstStyle/>
          <a:p>
            <a:fld id="{01106CD7-61CE-4600-9CFE-1B7E05C4CB97}" type="slidenum">
              <a:rPr lang="en-US" smtClean="0"/>
              <a:t>‹#›</a:t>
            </a:fld>
            <a:endParaRPr lang="en-US"/>
          </a:p>
        </p:txBody>
      </p:sp>
    </p:spTree>
    <p:extLst>
      <p:ext uri="{BB962C8B-B14F-4D97-AF65-F5344CB8AC3E}">
        <p14:creationId xmlns:p14="http://schemas.microsoft.com/office/powerpoint/2010/main" val="244241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3: Short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dirty="0"/>
          </a:p>
        </p:txBody>
      </p:sp>
      <p:sp>
        <p:nvSpPr>
          <p:cNvPr id="4" name="Text Placeholder 5"/>
          <p:cNvSpPr>
            <a:spLocks noGrp="1"/>
          </p:cNvSpPr>
          <p:nvPr>
            <p:ph type="body" sz="quarter" idx="12" hasCustomPrompt="1"/>
          </p:nvPr>
        </p:nvSpPr>
        <p:spPr>
          <a:xfrm>
            <a:off x="1498601" y="1892300"/>
            <a:ext cx="6159500"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5" name="Text Placeholder 10"/>
          <p:cNvSpPr>
            <a:spLocks noGrp="1"/>
          </p:cNvSpPr>
          <p:nvPr>
            <p:ph type="body" sz="quarter" idx="13" hasCustomPrompt="1"/>
          </p:nvPr>
        </p:nvSpPr>
        <p:spPr>
          <a:xfrm>
            <a:off x="457200" y="1054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2141205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3: 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dirty="0"/>
          </a:p>
        </p:txBody>
      </p:sp>
      <p:sp>
        <p:nvSpPr>
          <p:cNvPr id="4" name="Text Placeholder 5"/>
          <p:cNvSpPr>
            <a:spLocks noGrp="1"/>
          </p:cNvSpPr>
          <p:nvPr>
            <p:ph type="body" sz="quarter" idx="11" hasCustomPrompt="1"/>
          </p:nvPr>
        </p:nvSpPr>
        <p:spPr>
          <a:xfrm>
            <a:off x="1282700" y="1892300"/>
            <a:ext cx="6578600" cy="2222500"/>
          </a:xfrm>
          <a:prstGeom prst="rect">
            <a:avLst/>
          </a:prstGeom>
        </p:spPr>
        <p:txBody>
          <a:bodyPr vert="horz"/>
          <a:lstStyle>
            <a:lvl1pPr marL="285750" indent="-285750" algn="ctr">
              <a:buFont typeface="Arial"/>
              <a:buChar char="•"/>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dirty="0" smtClean="0"/>
              <a:t>Add text here</a:t>
            </a:r>
            <a:endParaRPr lang="en-US" dirty="0"/>
          </a:p>
        </p:txBody>
      </p:sp>
      <p:sp>
        <p:nvSpPr>
          <p:cNvPr id="6" name="Text Placeholder 10"/>
          <p:cNvSpPr>
            <a:spLocks noGrp="1"/>
          </p:cNvSpPr>
          <p:nvPr>
            <p:ph type="body" sz="quarter" idx="13" hasCustomPrompt="1"/>
          </p:nvPr>
        </p:nvSpPr>
        <p:spPr>
          <a:xfrm>
            <a:off x="457200" y="1054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Title Here</a:t>
            </a:r>
            <a:endParaRPr lang="en-US" dirty="0"/>
          </a:p>
        </p:txBody>
      </p:sp>
    </p:spTree>
    <p:extLst>
      <p:ext uri="{BB962C8B-B14F-4D97-AF65-F5344CB8AC3E}">
        <p14:creationId xmlns:p14="http://schemas.microsoft.com/office/powerpoint/2010/main" val="3420791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3: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677836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dirty="0"/>
          </a:p>
        </p:txBody>
      </p:sp>
      <p:sp>
        <p:nvSpPr>
          <p:cNvPr id="4" name="Text Placeholder 10"/>
          <p:cNvSpPr>
            <a:spLocks noGrp="1"/>
          </p:cNvSpPr>
          <p:nvPr>
            <p:ph type="body" sz="quarter" idx="13" hasCustomPrompt="1"/>
          </p:nvPr>
        </p:nvSpPr>
        <p:spPr>
          <a:xfrm>
            <a:off x="457200" y="1054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dirty="0" smtClean="0"/>
              <a:t>Table Title Here</a:t>
            </a:r>
            <a:endParaRPr lang="en-US" dirty="0"/>
          </a:p>
        </p:txBody>
      </p:sp>
    </p:spTree>
    <p:extLst>
      <p:ext uri="{BB962C8B-B14F-4D97-AF65-F5344CB8AC3E}">
        <p14:creationId xmlns:p14="http://schemas.microsoft.com/office/powerpoint/2010/main" val="2351359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2277770" y="2667000"/>
            <a:ext cx="4584700" cy="457200"/>
          </a:xfrm>
          <a:prstGeom prst="rect">
            <a:avLst/>
          </a:prstGeom>
        </p:spPr>
        <p:txBody>
          <a:bodyPr vert="horz"/>
          <a:lstStyle>
            <a:lvl1pPr marL="0" indent="0" algn="ctr">
              <a:buNone/>
              <a:defRPr sz="2800" baseline="0">
                <a:solidFill>
                  <a:schemeClr val="bg1"/>
                </a:solidFill>
                <a:latin typeface="ITC Franklin Gothic Std Book Compressed"/>
              </a:defRPr>
            </a:lvl1pPr>
          </a:lstStyle>
          <a:p>
            <a:pPr lvl="0"/>
            <a:r>
              <a:rPr lang="en-US" dirty="0" smtClean="0"/>
              <a:t>AUTHOR NAME</a:t>
            </a:r>
            <a:endParaRPr lang="en-US" dirty="0"/>
          </a:p>
        </p:txBody>
      </p:sp>
      <p:sp>
        <p:nvSpPr>
          <p:cNvPr id="17" name="Text Placeholder 16"/>
          <p:cNvSpPr>
            <a:spLocks noGrp="1"/>
          </p:cNvSpPr>
          <p:nvPr>
            <p:ph type="body" sz="quarter" idx="13" hasCustomPrompt="1"/>
          </p:nvPr>
        </p:nvSpPr>
        <p:spPr>
          <a:xfrm>
            <a:off x="3423750" y="3213100"/>
            <a:ext cx="2298700" cy="292100"/>
          </a:xfrm>
          <a:prstGeom prst="rect">
            <a:avLst/>
          </a:prstGeom>
        </p:spPr>
        <p:txBody>
          <a:bodyPr vert="horz"/>
          <a:lstStyle>
            <a:lvl1pPr marL="0" indent="0" algn="ctr">
              <a:buNone/>
              <a:defRPr sz="1600">
                <a:solidFill>
                  <a:schemeClr val="bg1"/>
                </a:solidFill>
                <a:latin typeface="ITC Franklin Gothic Std Book Italic"/>
              </a:defRPr>
            </a:lvl1pPr>
          </a:lstStyle>
          <a:p>
            <a:pPr lvl="0"/>
            <a:r>
              <a:rPr lang="en-US" dirty="0" smtClean="0"/>
              <a:t>Date Here</a:t>
            </a:r>
            <a:endParaRPr lang="en-US" dirty="0"/>
          </a:p>
        </p:txBody>
      </p:sp>
      <p:sp>
        <p:nvSpPr>
          <p:cNvPr id="19" name="Text Placeholder 18"/>
          <p:cNvSpPr>
            <a:spLocks noGrp="1"/>
          </p:cNvSpPr>
          <p:nvPr>
            <p:ph type="body" sz="quarter" idx="14" hasCustomPrompt="1"/>
          </p:nvPr>
        </p:nvSpPr>
        <p:spPr>
          <a:xfrm>
            <a:off x="2125370" y="558800"/>
            <a:ext cx="4889500" cy="698500"/>
          </a:xfrm>
          <a:prstGeom prst="rect">
            <a:avLst/>
          </a:prstGeom>
        </p:spPr>
        <p:txBody>
          <a:bodyPr vert="horz"/>
          <a:lstStyle>
            <a:lvl1pPr marL="0" indent="0" algn="ctr">
              <a:buNone/>
              <a:defRPr sz="5400" cap="all">
                <a:solidFill>
                  <a:schemeClr val="bg1"/>
                </a:solidFill>
                <a:latin typeface="ITC Franklin Gothic Std Demi Compressed"/>
              </a:defRPr>
            </a:lvl1pPr>
          </a:lstStyle>
          <a:p>
            <a:pPr lvl="0"/>
            <a:r>
              <a:rPr lang="en-US" dirty="0" smtClean="0"/>
              <a:t>TITLE HERE</a:t>
            </a:r>
            <a:endParaRPr lang="en-US" dirty="0"/>
          </a:p>
        </p:txBody>
      </p:sp>
      <p:sp>
        <p:nvSpPr>
          <p:cNvPr id="21" name="Text Placeholder 20"/>
          <p:cNvSpPr>
            <a:spLocks noGrp="1"/>
          </p:cNvSpPr>
          <p:nvPr>
            <p:ph type="body" sz="quarter" idx="15" hasCustomPrompt="1"/>
          </p:nvPr>
        </p:nvSpPr>
        <p:spPr>
          <a:xfrm>
            <a:off x="2945265" y="1485900"/>
            <a:ext cx="3251200" cy="431800"/>
          </a:xfrm>
          <a:prstGeom prst="rect">
            <a:avLst/>
          </a:prstGeom>
        </p:spPr>
        <p:txBody>
          <a:bodyPr vert="horz"/>
          <a:lstStyle>
            <a:lvl1pPr marL="0" indent="0" algn="ctr">
              <a:buNone/>
              <a:defRPr sz="4400">
                <a:solidFill>
                  <a:schemeClr val="bg1"/>
                </a:solidFill>
                <a:latin typeface="ITC Franklin Gothic Std Demi Compressed"/>
              </a:defRPr>
            </a:lvl1pPr>
          </a:lstStyle>
          <a:p>
            <a:pPr lvl="0"/>
            <a:r>
              <a:rPr lang="en-US" dirty="0" smtClean="0"/>
              <a:t>Subtitle Here</a:t>
            </a:r>
            <a:endParaRPr lang="en-US" dirty="0"/>
          </a:p>
        </p:txBody>
      </p:sp>
    </p:spTree>
    <p:extLst>
      <p:ext uri="{BB962C8B-B14F-4D97-AF65-F5344CB8AC3E}">
        <p14:creationId xmlns:p14="http://schemas.microsoft.com/office/powerpoint/2010/main" val="424431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44831A2-C607-CF4F-8167-F206FA5C0B36}" type="slidenum">
              <a:rPr lang="en-US" smtClean="0"/>
              <a:pPr/>
              <a:t>‹#›</a:t>
            </a:fld>
            <a:endParaRPr lang="en-US" dirty="0"/>
          </a:p>
        </p:txBody>
      </p:sp>
    </p:spTree>
    <p:extLst>
      <p:ext uri="{BB962C8B-B14F-4D97-AF65-F5344CB8AC3E}">
        <p14:creationId xmlns:p14="http://schemas.microsoft.com/office/powerpoint/2010/main" val="509198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3: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3939844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2277770" y="2667000"/>
            <a:ext cx="4584700" cy="457200"/>
          </a:xfrm>
          <a:prstGeom prst="rect">
            <a:avLst/>
          </a:prstGeom>
        </p:spPr>
        <p:txBody>
          <a:bodyPr vert="horz"/>
          <a:lstStyle>
            <a:lvl1pPr marL="0" indent="0" algn="ctr">
              <a:buNone/>
              <a:defRPr sz="2800" baseline="0">
                <a:solidFill>
                  <a:schemeClr val="bg1"/>
                </a:solidFill>
                <a:latin typeface="ITC Franklin Gothic Std Book Compressed"/>
              </a:defRPr>
            </a:lvl1pPr>
          </a:lstStyle>
          <a:p>
            <a:pPr lvl="0"/>
            <a:r>
              <a:rPr lang="en-US" dirty="0" smtClean="0"/>
              <a:t>AUTHOR NAME</a:t>
            </a:r>
            <a:endParaRPr lang="en-US" dirty="0"/>
          </a:p>
        </p:txBody>
      </p:sp>
      <p:sp>
        <p:nvSpPr>
          <p:cNvPr id="17" name="Text Placeholder 16"/>
          <p:cNvSpPr>
            <a:spLocks noGrp="1"/>
          </p:cNvSpPr>
          <p:nvPr>
            <p:ph type="body" sz="quarter" idx="13" hasCustomPrompt="1"/>
          </p:nvPr>
        </p:nvSpPr>
        <p:spPr>
          <a:xfrm>
            <a:off x="3423750" y="3213100"/>
            <a:ext cx="2298700" cy="292100"/>
          </a:xfrm>
          <a:prstGeom prst="rect">
            <a:avLst/>
          </a:prstGeom>
        </p:spPr>
        <p:txBody>
          <a:bodyPr vert="horz"/>
          <a:lstStyle>
            <a:lvl1pPr marL="0" indent="0" algn="ctr">
              <a:buNone/>
              <a:defRPr sz="1600">
                <a:solidFill>
                  <a:schemeClr val="bg1"/>
                </a:solidFill>
                <a:latin typeface="ITC Franklin Gothic Std Book Italic"/>
              </a:defRPr>
            </a:lvl1pPr>
          </a:lstStyle>
          <a:p>
            <a:pPr lvl="0"/>
            <a:r>
              <a:rPr lang="en-US" dirty="0" smtClean="0"/>
              <a:t>Date Here</a:t>
            </a:r>
            <a:endParaRPr lang="en-US" dirty="0"/>
          </a:p>
        </p:txBody>
      </p:sp>
      <p:sp>
        <p:nvSpPr>
          <p:cNvPr id="19" name="Text Placeholder 18"/>
          <p:cNvSpPr>
            <a:spLocks noGrp="1"/>
          </p:cNvSpPr>
          <p:nvPr>
            <p:ph type="body" sz="quarter" idx="14" hasCustomPrompt="1"/>
          </p:nvPr>
        </p:nvSpPr>
        <p:spPr>
          <a:xfrm>
            <a:off x="2125370" y="558800"/>
            <a:ext cx="4889500" cy="698500"/>
          </a:xfrm>
          <a:prstGeom prst="rect">
            <a:avLst/>
          </a:prstGeom>
        </p:spPr>
        <p:txBody>
          <a:bodyPr vert="horz"/>
          <a:lstStyle>
            <a:lvl1pPr marL="0" indent="0" algn="ctr">
              <a:buNone/>
              <a:defRPr sz="5400" cap="all">
                <a:solidFill>
                  <a:schemeClr val="bg1"/>
                </a:solidFill>
                <a:latin typeface="ITC Franklin Gothic Std Demi Compressed"/>
              </a:defRPr>
            </a:lvl1pPr>
          </a:lstStyle>
          <a:p>
            <a:pPr lvl="0"/>
            <a:r>
              <a:rPr lang="en-US" dirty="0" smtClean="0"/>
              <a:t>TITLE HERE</a:t>
            </a:r>
            <a:endParaRPr lang="en-US" dirty="0"/>
          </a:p>
        </p:txBody>
      </p:sp>
      <p:sp>
        <p:nvSpPr>
          <p:cNvPr id="21" name="Text Placeholder 20"/>
          <p:cNvSpPr>
            <a:spLocks noGrp="1"/>
          </p:cNvSpPr>
          <p:nvPr>
            <p:ph type="body" sz="quarter" idx="15" hasCustomPrompt="1"/>
          </p:nvPr>
        </p:nvSpPr>
        <p:spPr>
          <a:xfrm>
            <a:off x="2945265" y="1485900"/>
            <a:ext cx="3251200" cy="431800"/>
          </a:xfrm>
          <a:prstGeom prst="rect">
            <a:avLst/>
          </a:prstGeom>
        </p:spPr>
        <p:txBody>
          <a:bodyPr vert="horz"/>
          <a:lstStyle>
            <a:lvl1pPr marL="0" indent="0" algn="ctr">
              <a:buNone/>
              <a:defRPr sz="4400">
                <a:solidFill>
                  <a:schemeClr val="bg1"/>
                </a:solidFill>
                <a:latin typeface="ITC Franklin Gothic Std Demi Compressed"/>
              </a:defRPr>
            </a:lvl1pPr>
          </a:lstStyle>
          <a:p>
            <a:pPr lvl="0"/>
            <a:r>
              <a:rPr lang="en-US" dirty="0" smtClean="0"/>
              <a:t>Subtitle Here</a:t>
            </a:r>
            <a:endParaRPr lang="en-US" dirty="0"/>
          </a:p>
        </p:txBody>
      </p:sp>
    </p:spTree>
    <p:extLst>
      <p:ext uri="{BB962C8B-B14F-4D97-AF65-F5344CB8AC3E}">
        <p14:creationId xmlns:p14="http://schemas.microsoft.com/office/powerpoint/2010/main" val="4244310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44831A2-C607-CF4F-8167-F206FA5C0B36}" type="slidenum">
              <a:rPr lang="en-US" smtClean="0"/>
              <a:pPr/>
              <a:t>‹#›</a:t>
            </a:fld>
            <a:endParaRPr lang="en-US" dirty="0"/>
          </a:p>
        </p:txBody>
      </p:sp>
    </p:spTree>
    <p:extLst>
      <p:ext uri="{BB962C8B-B14F-4D97-AF65-F5344CB8AC3E}">
        <p14:creationId xmlns:p14="http://schemas.microsoft.com/office/powerpoint/2010/main" val="5091987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Placeholder">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71500" y="469900"/>
            <a:ext cx="8001000" cy="3581400"/>
          </a:xfrm>
          <a:prstGeom prst="rect">
            <a:avLst/>
          </a:prstGeom>
        </p:spPr>
        <p:txBody>
          <a:bodyPr vert="horz"/>
          <a:lstStyle>
            <a:lvl1pPr marL="0" indent="0">
              <a:buNone/>
              <a:defRPr baseline="0"/>
            </a:lvl1pPr>
          </a:lstStyle>
          <a:p>
            <a:r>
              <a:rPr lang="en-US" dirty="0" smtClean="0"/>
              <a:t>Drag Image Here</a:t>
            </a:r>
            <a:endParaRPr lang="en-US" dirty="0"/>
          </a:p>
        </p:txBody>
      </p:sp>
      <p:sp>
        <p:nvSpPr>
          <p:cNvPr id="10" name="Text Placeholder 9"/>
          <p:cNvSpPr>
            <a:spLocks noGrp="1"/>
          </p:cNvSpPr>
          <p:nvPr>
            <p:ph type="body" sz="quarter" idx="11" hasCustomPrompt="1"/>
          </p:nvPr>
        </p:nvSpPr>
        <p:spPr>
          <a:xfrm>
            <a:off x="571500" y="4191000"/>
            <a:ext cx="8001000" cy="381000"/>
          </a:xfrm>
          <a:prstGeom prst="rect">
            <a:avLst/>
          </a:prstGeom>
        </p:spPr>
        <p:txBody>
          <a:bodyPr vert="horz"/>
          <a:lstStyle>
            <a:lvl1pPr marL="0" indent="0">
              <a:buNone/>
              <a:defRPr sz="2400" cap="all">
                <a:solidFill>
                  <a:schemeClr val="accent1">
                    <a:lumMod val="50000"/>
                  </a:schemeClr>
                </a:solidFill>
                <a:latin typeface="ITC Franklin Gothic Std Demi Condensed"/>
              </a:defRPr>
            </a:lvl1pPr>
          </a:lstStyle>
          <a:p>
            <a:pPr lvl="0"/>
            <a:r>
              <a:rPr lang="en-US" dirty="0" smtClean="0"/>
              <a:t>Title for image Here</a:t>
            </a:r>
            <a:endParaRPr lang="en-US" dirty="0"/>
          </a:p>
        </p:txBody>
      </p:sp>
      <p:sp>
        <p:nvSpPr>
          <p:cNvPr id="12" name="Text Placeholder 11"/>
          <p:cNvSpPr>
            <a:spLocks noGrp="1"/>
          </p:cNvSpPr>
          <p:nvPr>
            <p:ph type="body" sz="quarter" idx="12" hasCustomPrompt="1"/>
          </p:nvPr>
        </p:nvSpPr>
        <p:spPr>
          <a:xfrm>
            <a:off x="571500" y="4521200"/>
            <a:ext cx="8001000" cy="241300"/>
          </a:xfrm>
          <a:prstGeom prst="rect">
            <a:avLst/>
          </a:prstGeom>
        </p:spPr>
        <p:txBody>
          <a:bodyPr vert="horz"/>
          <a:lstStyle>
            <a:lvl1pPr marL="0" indent="0">
              <a:buNone/>
              <a:defRPr sz="2000">
                <a:solidFill>
                  <a:schemeClr val="tx2">
                    <a:lumMod val="75000"/>
                  </a:schemeClr>
                </a:solidFill>
                <a:latin typeface="ITC Franklin Gothic Std Demi Compressed"/>
              </a:defRPr>
            </a:lvl1pPr>
          </a:lstStyle>
          <a:p>
            <a:pPr lvl="0"/>
            <a:r>
              <a:rPr lang="en-US" dirty="0" smtClean="0"/>
              <a:t>Subtitle Here</a:t>
            </a:r>
            <a:endParaRPr lang="en-US" dirty="0"/>
          </a:p>
        </p:txBody>
      </p:sp>
    </p:spTree>
    <p:extLst>
      <p:ext uri="{BB962C8B-B14F-4D97-AF65-F5344CB8AC3E}">
        <p14:creationId xmlns:p14="http://schemas.microsoft.com/office/powerpoint/2010/main" val="71718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0" y="205908"/>
            <a:ext cx="8229023" cy="8572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59059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799FE863-FBD4-4D97-8688-9418A2A2C326}" type="datetimeFigureOut">
              <a:rPr lang="en-US" smtClean="0"/>
              <a:t>11/16/2016</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190500" y="4721832"/>
            <a:ext cx="2133600" cy="274637"/>
          </a:xfrm>
          <a:prstGeom prst="rect">
            <a:avLst/>
          </a:prstGeom>
        </p:spPr>
        <p:txBody>
          <a:bodyPr/>
          <a:lstStyle/>
          <a:p>
            <a:fld id="{01106CD7-61CE-4600-9CFE-1B7E05C4CB97}" type="slidenum">
              <a:rPr lang="en-US" smtClean="0"/>
              <a:t>‹#›</a:t>
            </a:fld>
            <a:endParaRPr lang="en-US"/>
          </a:p>
        </p:txBody>
      </p:sp>
    </p:spTree>
    <p:extLst>
      <p:ext uri="{BB962C8B-B14F-4D97-AF65-F5344CB8AC3E}">
        <p14:creationId xmlns:p14="http://schemas.microsoft.com/office/powerpoint/2010/main" val="39796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90500" y="4721832"/>
            <a:ext cx="2133600" cy="274637"/>
          </a:xfrm>
          <a:prstGeom prst="rect">
            <a:avLst/>
          </a:prstGeom>
        </p:spPr>
        <p:txBody>
          <a:bodyPr/>
          <a:lstStyle/>
          <a:p>
            <a:fld id="{944831A2-C607-CF4F-8167-F206FA5C0B36}" type="slidenum">
              <a:rPr lang="en-US" smtClean="0"/>
              <a:pPr/>
              <a:t>‹#›</a:t>
            </a:fld>
            <a:endParaRPr lang="en-US" dirty="0"/>
          </a:p>
        </p:txBody>
      </p:sp>
    </p:spTree>
    <p:extLst>
      <p:ext uri="{BB962C8B-B14F-4D97-AF65-F5344CB8AC3E}">
        <p14:creationId xmlns:p14="http://schemas.microsoft.com/office/powerpoint/2010/main" val="509198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799FE863-FBD4-4D97-8688-9418A2A2C326}" type="datetimeFigureOut">
              <a:rPr lang="en-US" smtClean="0"/>
              <a:t>11/16/2016</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190500" y="4721832"/>
            <a:ext cx="2133600" cy="274637"/>
          </a:xfrm>
          <a:prstGeom prst="rect">
            <a:avLst/>
          </a:prstGeom>
        </p:spPr>
        <p:txBody>
          <a:bodyPr/>
          <a:lstStyle/>
          <a:p>
            <a:fld id="{01106CD7-61CE-4600-9CFE-1B7E05C4CB97}" type="slidenum">
              <a:rPr lang="en-US" smtClean="0"/>
              <a:t>‹#›</a:t>
            </a:fld>
            <a:endParaRPr lang="en-US"/>
          </a:p>
        </p:txBody>
      </p:sp>
    </p:spTree>
    <p:extLst>
      <p:ext uri="{BB962C8B-B14F-4D97-AF65-F5344CB8AC3E}">
        <p14:creationId xmlns:p14="http://schemas.microsoft.com/office/powerpoint/2010/main" val="219400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3: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90500" y="4721832"/>
            <a:ext cx="2133600" cy="274637"/>
          </a:xfrm>
          <a:prstGeom prst="rect">
            <a:avLst/>
          </a:prstGeom>
        </p:spPr>
        <p:txBody>
          <a:body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393984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2277770" y="2667000"/>
            <a:ext cx="4584700" cy="457200"/>
          </a:xfrm>
          <a:prstGeom prst="rect">
            <a:avLst/>
          </a:prstGeom>
        </p:spPr>
        <p:txBody>
          <a:bodyPr vert="horz"/>
          <a:lstStyle>
            <a:lvl1pPr marL="0" indent="0" algn="ctr">
              <a:buNone/>
              <a:defRPr sz="2800" baseline="0">
                <a:solidFill>
                  <a:schemeClr val="bg1"/>
                </a:solidFill>
                <a:latin typeface="ITC Franklin Gothic Std Book Compressed"/>
              </a:defRPr>
            </a:lvl1pPr>
          </a:lstStyle>
          <a:p>
            <a:pPr lvl="0"/>
            <a:r>
              <a:rPr lang="en-US" dirty="0" smtClean="0"/>
              <a:t>AUTHOR NAME</a:t>
            </a:r>
            <a:endParaRPr lang="en-US" dirty="0"/>
          </a:p>
        </p:txBody>
      </p:sp>
      <p:sp>
        <p:nvSpPr>
          <p:cNvPr id="17" name="Text Placeholder 16"/>
          <p:cNvSpPr>
            <a:spLocks noGrp="1"/>
          </p:cNvSpPr>
          <p:nvPr>
            <p:ph type="body" sz="quarter" idx="13" hasCustomPrompt="1"/>
          </p:nvPr>
        </p:nvSpPr>
        <p:spPr>
          <a:xfrm>
            <a:off x="3423750" y="3213100"/>
            <a:ext cx="2298700" cy="292100"/>
          </a:xfrm>
          <a:prstGeom prst="rect">
            <a:avLst/>
          </a:prstGeom>
        </p:spPr>
        <p:txBody>
          <a:bodyPr vert="horz"/>
          <a:lstStyle>
            <a:lvl1pPr marL="0" indent="0" algn="ctr">
              <a:buNone/>
              <a:defRPr sz="1600">
                <a:solidFill>
                  <a:schemeClr val="bg1"/>
                </a:solidFill>
                <a:latin typeface="ITC Franklin Gothic Std Book Italic"/>
              </a:defRPr>
            </a:lvl1pPr>
          </a:lstStyle>
          <a:p>
            <a:pPr lvl="0"/>
            <a:r>
              <a:rPr lang="en-US" dirty="0" smtClean="0"/>
              <a:t>Date Here</a:t>
            </a:r>
            <a:endParaRPr lang="en-US" dirty="0"/>
          </a:p>
        </p:txBody>
      </p:sp>
      <p:sp>
        <p:nvSpPr>
          <p:cNvPr id="19" name="Text Placeholder 18"/>
          <p:cNvSpPr>
            <a:spLocks noGrp="1"/>
          </p:cNvSpPr>
          <p:nvPr>
            <p:ph type="body" sz="quarter" idx="14" hasCustomPrompt="1"/>
          </p:nvPr>
        </p:nvSpPr>
        <p:spPr>
          <a:xfrm>
            <a:off x="2125370" y="558800"/>
            <a:ext cx="4889500" cy="698500"/>
          </a:xfrm>
          <a:prstGeom prst="rect">
            <a:avLst/>
          </a:prstGeom>
        </p:spPr>
        <p:txBody>
          <a:bodyPr vert="horz"/>
          <a:lstStyle>
            <a:lvl1pPr marL="0" indent="0" algn="ctr">
              <a:buNone/>
              <a:defRPr sz="5400" cap="all">
                <a:solidFill>
                  <a:schemeClr val="bg1"/>
                </a:solidFill>
                <a:latin typeface="ITC Franklin Gothic Std Demi Compressed"/>
              </a:defRPr>
            </a:lvl1pPr>
          </a:lstStyle>
          <a:p>
            <a:pPr lvl="0"/>
            <a:r>
              <a:rPr lang="en-US" dirty="0" smtClean="0"/>
              <a:t>TITLE HERE</a:t>
            </a:r>
            <a:endParaRPr lang="en-US" dirty="0"/>
          </a:p>
        </p:txBody>
      </p:sp>
      <p:sp>
        <p:nvSpPr>
          <p:cNvPr id="21" name="Text Placeholder 20"/>
          <p:cNvSpPr>
            <a:spLocks noGrp="1"/>
          </p:cNvSpPr>
          <p:nvPr>
            <p:ph type="body" sz="quarter" idx="15" hasCustomPrompt="1"/>
          </p:nvPr>
        </p:nvSpPr>
        <p:spPr>
          <a:xfrm>
            <a:off x="2945265" y="1485900"/>
            <a:ext cx="3251200" cy="431800"/>
          </a:xfrm>
          <a:prstGeom prst="rect">
            <a:avLst/>
          </a:prstGeom>
        </p:spPr>
        <p:txBody>
          <a:bodyPr vert="horz"/>
          <a:lstStyle>
            <a:lvl1pPr marL="0" indent="0" algn="ctr">
              <a:buNone/>
              <a:defRPr sz="4400">
                <a:solidFill>
                  <a:schemeClr val="bg1"/>
                </a:solidFill>
                <a:latin typeface="ITC Franklin Gothic Std Demi Compressed"/>
              </a:defRPr>
            </a:lvl1pPr>
          </a:lstStyle>
          <a:p>
            <a:pPr lvl="0"/>
            <a:r>
              <a:rPr lang="en-US" dirty="0" smtClean="0"/>
              <a:t>Subtitle Here</a:t>
            </a:r>
            <a:endParaRPr lang="en-US" dirty="0"/>
          </a:p>
        </p:txBody>
      </p:sp>
    </p:spTree>
    <p:extLst>
      <p:ext uri="{BB962C8B-B14F-4D97-AF65-F5344CB8AC3E}">
        <p14:creationId xmlns:p14="http://schemas.microsoft.com/office/powerpoint/2010/main" val="424431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5.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5.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5.emf"/><Relationship Id="rId5" Type="http://schemas.openxmlformats.org/officeDocument/2006/relationships/image" Target="../media/image6.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5.emf"/><Relationship Id="rId4" Type="http://schemas.openxmlformats.org/officeDocument/2006/relationships/slideLayout" Target="../slideLayouts/slideLayout4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5.emf"/><Relationship Id="rId5" Type="http://schemas.openxmlformats.org/officeDocument/2006/relationships/image" Target="../media/image6.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303380"/>
      </p:ext>
    </p:extLst>
  </p:cSld>
  <p:clrMap bg1="lt1" tx1="dk1" bg2="lt2" tx2="dk2" accent1="accent1" accent2="accent2" accent3="accent3" accent4="accent4" accent5="accent5" accent6="accent6" hlink="hlink" folHlink="folHlink"/>
  <p:sldLayoutIdLst>
    <p:sldLayoutId id="2147483682" r:id="rId1"/>
    <p:sldLayoutId id="2147483800" r:id="rId2"/>
    <p:sldLayoutId id="2147483801" r:id="rId3"/>
    <p:sldLayoutId id="2147483802" r:id="rId4"/>
    <p:sldLayoutId id="2147483803" r:id="rId5"/>
    <p:sldLayoutId id="2147483804" r:id="rId6"/>
    <p:sldLayoutId id="2147483805" r:id="rId7"/>
    <p:sldLayoutId id="2147483806"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035540"/>
      </p:ext>
    </p:extLst>
  </p:cSld>
  <p:clrMap bg1="lt1" tx1="dk1" bg2="lt2" tx2="dk2" accent1="accent1" accent2="accent2" accent3="accent3" accent4="accent4" accent5="accent5" accent6="accent6" hlink="hlink" folHlink="folHlink"/>
  <p:sldLayoutIdLst>
    <p:sldLayoutId id="2147483733" r:id="rId1"/>
    <p:sldLayoutId id="214748374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0160"/>
            <a:ext cx="9144000" cy="3747589"/>
          </a:xfrm>
          <a:prstGeom prst="rect">
            <a:avLst/>
          </a:prstGeom>
          <a:solidFill>
            <a:srgbClr val="0121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12158"/>
              </a:solidFill>
            </a:endParaRPr>
          </a:p>
        </p:txBody>
      </p:sp>
      <p:pic>
        <p:nvPicPr>
          <p:cNvPr id="8" name="Picture 7" descr="primary_full_color_rgb.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536696" y="4229511"/>
            <a:ext cx="1980184" cy="477806"/>
          </a:xfrm>
          <a:prstGeom prst="rect">
            <a:avLst/>
          </a:prstGeom>
        </p:spPr>
      </p:pic>
      <p:pic>
        <p:nvPicPr>
          <p:cNvPr id="9" name="Picture 8" descr="dotted_line_white.png"/>
          <p:cNvPicPr>
            <a:picLocks noChangeAspect="1"/>
          </p:cNvPicPr>
          <p:nvPr userDrawn="1"/>
        </p:nvPicPr>
        <p:blipFill rotWithShape="1">
          <a:blip r:embed="rId10">
            <a:extLst>
              <a:ext uri="{28A0092B-C50C-407E-A947-70E740481C1C}">
                <a14:useLocalDpi xmlns:a14="http://schemas.microsoft.com/office/drawing/2010/main" val="0"/>
              </a:ext>
            </a:extLst>
          </a:blip>
          <a:srcRect r="60437"/>
          <a:stretch/>
        </p:blipFill>
        <p:spPr>
          <a:xfrm>
            <a:off x="868947" y="2191552"/>
            <a:ext cx="7486316" cy="282039"/>
          </a:xfrm>
          <a:prstGeom prst="rect">
            <a:avLst/>
          </a:prstGeom>
        </p:spPr>
      </p:pic>
    </p:spTree>
    <p:extLst>
      <p:ext uri="{BB962C8B-B14F-4D97-AF65-F5344CB8AC3E}">
        <p14:creationId xmlns:p14="http://schemas.microsoft.com/office/powerpoint/2010/main" val="2769551736"/>
      </p:ext>
    </p:extLst>
  </p:cSld>
  <p:clrMap bg1="lt1" tx1="dk1" bg2="lt2" tx2="dk2" accent1="accent1" accent2="accent2" accent3="accent3" accent4="accent4" accent5="accent5" accent6="accent6" hlink="hlink" folHlink="folHlink"/>
  <p:sldLayoutIdLst>
    <p:sldLayoutId id="2147483652" r:id="rId1"/>
    <p:sldLayoutId id="2147483752" r:id="rId2"/>
    <p:sldLayoutId id="2147483753" r:id="rId3"/>
    <p:sldLayoutId id="2147483793" r:id="rId4"/>
    <p:sldLayoutId id="2147483794" r:id="rId5"/>
    <p:sldLayoutId id="2147483795" r:id="rId6"/>
    <p:sldLayoutId id="2147483796"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ontents_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36" y="386073"/>
            <a:ext cx="2783767" cy="2138861"/>
          </a:xfrm>
          <a:prstGeom prst="rect">
            <a:avLst/>
          </a:prstGeom>
        </p:spPr>
      </p:pic>
    </p:spTree>
    <p:extLst>
      <p:ext uri="{BB962C8B-B14F-4D97-AF65-F5344CB8AC3E}">
        <p14:creationId xmlns:p14="http://schemas.microsoft.com/office/powerpoint/2010/main" val="28243940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rushedge_solid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207657"/>
            <a:ext cx="9151486" cy="1943100"/>
          </a:xfrm>
          <a:prstGeom prst="rect">
            <a:avLst/>
          </a:prstGeom>
        </p:spPr>
      </p:pic>
      <p:pic>
        <p:nvPicPr>
          <p:cNvPr id="8" name="Picture 7" descr="UVA_Primary_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74967" y="4620044"/>
            <a:ext cx="1353129" cy="333562"/>
          </a:xfrm>
          <a:prstGeom prst="rect">
            <a:avLst/>
          </a:prstGeom>
        </p:spPr>
      </p:pic>
      <p:sp>
        <p:nvSpPr>
          <p:cNvPr id="9" name="Slide Number Placeholder 8"/>
          <p:cNvSpPr>
            <a:spLocks noGrp="1"/>
          </p:cNvSpPr>
          <p:nvPr>
            <p:ph type="sldNum" sz="quarter" idx="4"/>
          </p:nvPr>
        </p:nvSpPr>
        <p:spPr>
          <a:xfrm>
            <a:off x="190500" y="4721832"/>
            <a:ext cx="2133600" cy="274637"/>
          </a:xfrm>
          <a:prstGeom prst="rect">
            <a:avLst/>
          </a:prstGeom>
        </p:spPr>
        <p:txBody>
          <a:bodyPr vert="horz" lIns="91440" tIns="45720" rIns="91440" bIns="45720" rtlCol="0" anchor="ctr"/>
          <a:lstStyle>
            <a:lvl1pPr algn="l">
              <a:defRPr sz="1600" baseline="0">
                <a:solidFill>
                  <a:schemeClr val="bg1"/>
                </a:solidFill>
                <a:latin typeface="ITC Franklin Gothic Std Book Compressed"/>
              </a:defRPr>
            </a:lvl1pPr>
          </a:lstStyle>
          <a:p>
            <a:fld id="{19B7238F-0A31-F946-A5C6-FACA8082CE8E}" type="slidenum">
              <a:rPr lang="en-US" smtClean="0"/>
              <a:pPr/>
              <a:t>‹#›</a:t>
            </a:fld>
            <a:endParaRPr lang="en-US" dirty="0"/>
          </a:p>
        </p:txBody>
      </p:sp>
    </p:spTree>
    <p:extLst>
      <p:ext uri="{BB962C8B-B14F-4D97-AF65-F5344CB8AC3E}">
        <p14:creationId xmlns:p14="http://schemas.microsoft.com/office/powerpoint/2010/main" val="41440318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3" r:id="rId3"/>
    <p:sldLayoutId id="2147483684" r:id="rId4"/>
    <p:sldLayoutId id="2147483685" r:id="rId5"/>
    <p:sldLayoutId id="2147483736" r:id="rId6"/>
    <p:sldLayoutId id="2147483737" r:id="rId7"/>
    <p:sldLayoutId id="2147483743" r:id="rId8"/>
    <p:sldLayoutId id="2147483797" r:id="rId9"/>
    <p:sldLayoutId id="2147483798" r:id="rId10"/>
    <p:sldLayoutId id="214748379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grounds.png"/>
          <p:cNvPicPr>
            <a:picLocks noChangeAspect="1"/>
          </p:cNvPicPr>
          <p:nvPr userDrawn="1"/>
        </p:nvPicPr>
        <p:blipFill rotWithShape="1">
          <a:blip r:embed="rId5">
            <a:extLst>
              <a:ext uri="{28A0092B-C50C-407E-A947-70E740481C1C}">
                <a14:useLocalDpi xmlns:a14="http://schemas.microsoft.com/office/drawing/2010/main" val="0"/>
              </a:ext>
            </a:extLst>
          </a:blip>
          <a:srcRect l="2060" r="15387" b="-16499"/>
          <a:stretch/>
        </p:blipFill>
        <p:spPr>
          <a:xfrm>
            <a:off x="-1" y="-1348886"/>
            <a:ext cx="9155371" cy="7569200"/>
          </a:xfrm>
          <a:prstGeom prst="rect">
            <a:avLst/>
          </a:prstGeom>
        </p:spPr>
      </p:pic>
      <p:pic>
        <p:nvPicPr>
          <p:cNvPr id="11" name="Picture 10" descr="brushedge_solid_blu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207657"/>
            <a:ext cx="9151486" cy="1943100"/>
          </a:xfrm>
          <a:prstGeom prst="rect">
            <a:avLst/>
          </a:prstGeom>
        </p:spPr>
      </p:pic>
      <p:pic>
        <p:nvPicPr>
          <p:cNvPr id="12" name="Picture 11" descr="UVA_Primary_white.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74967" y="4620044"/>
            <a:ext cx="1353129" cy="333562"/>
          </a:xfrm>
          <a:prstGeom prst="rect">
            <a:avLst/>
          </a:prstGeom>
        </p:spPr>
      </p:pic>
      <p:sp>
        <p:nvSpPr>
          <p:cNvPr id="14" name="Slide Number Placeholder 13"/>
          <p:cNvSpPr>
            <a:spLocks noGrp="1"/>
          </p:cNvSpPr>
          <p:nvPr>
            <p:ph type="sldNum" sz="quarter" idx="4"/>
          </p:nvPr>
        </p:nvSpPr>
        <p:spPr>
          <a:xfrm>
            <a:off x="190500" y="4721832"/>
            <a:ext cx="2133600" cy="274637"/>
          </a:xfrm>
          <a:prstGeom prst="rect">
            <a:avLst/>
          </a:prstGeom>
        </p:spPr>
        <p:txBody>
          <a:bodyPr vert="horz" lIns="91440" tIns="45720" rIns="91440" bIns="45720" rtlCol="0" anchor="ctr"/>
          <a:lstStyle>
            <a:lvl1pPr algn="l">
              <a:defRPr sz="1600">
                <a:solidFill>
                  <a:schemeClr val="bg1"/>
                </a:solidFill>
                <a:latin typeface="ITC Franklin Gothic Std Book Compressed"/>
              </a:defRPr>
            </a:lvl1pPr>
          </a:lstStyle>
          <a:p>
            <a:fld id="{944831A2-C607-CF4F-8167-F206FA5C0B36}" type="slidenum">
              <a:rPr lang="en-US" smtClean="0"/>
              <a:pPr/>
              <a:t>‹#›</a:t>
            </a:fld>
            <a:endParaRPr lang="en-US" dirty="0"/>
          </a:p>
        </p:txBody>
      </p:sp>
    </p:spTree>
    <p:extLst>
      <p:ext uri="{BB962C8B-B14F-4D97-AF65-F5344CB8AC3E}">
        <p14:creationId xmlns:p14="http://schemas.microsoft.com/office/powerpoint/2010/main" val="887695625"/>
      </p:ext>
    </p:extLst>
  </p:cSld>
  <p:clrMap bg1="lt1" tx1="dk1" bg2="lt2" tx2="dk2" accent1="accent1" accent2="accent2" accent3="accent3" accent4="accent4" accent5="accent5" accent6="accent6" hlink="hlink" folHlink="folHlink"/>
  <p:sldLayoutIdLst>
    <p:sldLayoutId id="2147483698" r:id="rId1"/>
    <p:sldLayoutId id="2147483744" r:id="rId2"/>
    <p:sldLayoutId id="2147483751"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7455" y="4248941"/>
            <a:ext cx="9170081" cy="936363"/>
          </a:xfrm>
          <a:custGeom>
            <a:avLst/>
            <a:gdLst>
              <a:gd name="connsiteX0" fmla="*/ 0 w 9144000"/>
              <a:gd name="connsiteY0" fmla="*/ 0 h 854363"/>
              <a:gd name="connsiteX1" fmla="*/ 9144000 w 9144000"/>
              <a:gd name="connsiteY1" fmla="*/ 0 h 854363"/>
              <a:gd name="connsiteX2" fmla="*/ 9144000 w 9144000"/>
              <a:gd name="connsiteY2" fmla="*/ 854363 h 854363"/>
              <a:gd name="connsiteX3" fmla="*/ 0 w 9144000"/>
              <a:gd name="connsiteY3" fmla="*/ 854363 h 854363"/>
              <a:gd name="connsiteX4" fmla="*/ 0 w 9144000"/>
              <a:gd name="connsiteY4" fmla="*/ 0 h 854363"/>
              <a:gd name="connsiteX0" fmla="*/ 0 w 9182100"/>
              <a:gd name="connsiteY0" fmla="*/ 0 h 854363"/>
              <a:gd name="connsiteX1" fmla="*/ 9182100 w 9182100"/>
              <a:gd name="connsiteY1" fmla="*/ 342900 h 854363"/>
              <a:gd name="connsiteX2" fmla="*/ 9144000 w 9182100"/>
              <a:gd name="connsiteY2" fmla="*/ 854363 h 854363"/>
              <a:gd name="connsiteX3" fmla="*/ 0 w 9182100"/>
              <a:gd name="connsiteY3" fmla="*/ 854363 h 854363"/>
              <a:gd name="connsiteX4" fmla="*/ 0 w 9182100"/>
              <a:gd name="connsiteY4" fmla="*/ 0 h 854363"/>
              <a:gd name="connsiteX0" fmla="*/ 0 w 9144000"/>
              <a:gd name="connsiteY0" fmla="*/ 0 h 854363"/>
              <a:gd name="connsiteX1" fmla="*/ 9104113 w 9144000"/>
              <a:gd name="connsiteY1" fmla="*/ 342900 h 854363"/>
              <a:gd name="connsiteX2" fmla="*/ 9144000 w 9144000"/>
              <a:gd name="connsiteY2" fmla="*/ 854363 h 854363"/>
              <a:gd name="connsiteX3" fmla="*/ 0 w 9144000"/>
              <a:gd name="connsiteY3" fmla="*/ 854363 h 854363"/>
              <a:gd name="connsiteX4" fmla="*/ 0 w 9144000"/>
              <a:gd name="connsiteY4" fmla="*/ 0 h 854363"/>
              <a:gd name="connsiteX0" fmla="*/ 0 w 9148677"/>
              <a:gd name="connsiteY0" fmla="*/ 0 h 854363"/>
              <a:gd name="connsiteX1" fmla="*/ 9148677 w 9148677"/>
              <a:gd name="connsiteY1" fmla="*/ 220361 h 854363"/>
              <a:gd name="connsiteX2" fmla="*/ 9144000 w 9148677"/>
              <a:gd name="connsiteY2" fmla="*/ 854363 h 854363"/>
              <a:gd name="connsiteX3" fmla="*/ 0 w 9148677"/>
              <a:gd name="connsiteY3" fmla="*/ 854363 h 854363"/>
              <a:gd name="connsiteX4" fmla="*/ 0 w 9148677"/>
              <a:gd name="connsiteY4" fmla="*/ 0 h 854363"/>
              <a:gd name="connsiteX0" fmla="*/ 0 w 9155141"/>
              <a:gd name="connsiteY0" fmla="*/ 0 h 887783"/>
              <a:gd name="connsiteX1" fmla="*/ 9148677 w 9155141"/>
              <a:gd name="connsiteY1" fmla="*/ 220361 h 887783"/>
              <a:gd name="connsiteX2" fmla="*/ 9155141 w 9155141"/>
              <a:gd name="connsiteY2" fmla="*/ 887783 h 887783"/>
              <a:gd name="connsiteX3" fmla="*/ 0 w 9155141"/>
              <a:gd name="connsiteY3" fmla="*/ 854363 h 887783"/>
              <a:gd name="connsiteX4" fmla="*/ 0 w 9155141"/>
              <a:gd name="connsiteY4" fmla="*/ 0 h 887783"/>
              <a:gd name="connsiteX0" fmla="*/ 0 w 9155141"/>
              <a:gd name="connsiteY0" fmla="*/ 0 h 887783"/>
              <a:gd name="connsiteX1" fmla="*/ 9148677 w 9155141"/>
              <a:gd name="connsiteY1" fmla="*/ 26126 h 887783"/>
              <a:gd name="connsiteX2" fmla="*/ 9155141 w 9155141"/>
              <a:gd name="connsiteY2" fmla="*/ 887783 h 887783"/>
              <a:gd name="connsiteX3" fmla="*/ 0 w 9155141"/>
              <a:gd name="connsiteY3" fmla="*/ 854363 h 887783"/>
              <a:gd name="connsiteX4" fmla="*/ 0 w 9155141"/>
              <a:gd name="connsiteY4" fmla="*/ 0 h 887783"/>
              <a:gd name="connsiteX0" fmla="*/ 29883 w 9155141"/>
              <a:gd name="connsiteY0" fmla="*/ 257757 h 861657"/>
              <a:gd name="connsiteX1" fmla="*/ 9148677 w 9155141"/>
              <a:gd name="connsiteY1" fmla="*/ 0 h 861657"/>
              <a:gd name="connsiteX2" fmla="*/ 9155141 w 9155141"/>
              <a:gd name="connsiteY2" fmla="*/ 861657 h 861657"/>
              <a:gd name="connsiteX3" fmla="*/ 0 w 9155141"/>
              <a:gd name="connsiteY3" fmla="*/ 828237 h 861657"/>
              <a:gd name="connsiteX4" fmla="*/ 29883 w 9155141"/>
              <a:gd name="connsiteY4" fmla="*/ 257757 h 861657"/>
              <a:gd name="connsiteX0" fmla="*/ 29883 w 9155141"/>
              <a:gd name="connsiteY0" fmla="*/ 332463 h 936363"/>
              <a:gd name="connsiteX1" fmla="*/ 9148677 w 9155141"/>
              <a:gd name="connsiteY1" fmla="*/ 0 h 936363"/>
              <a:gd name="connsiteX2" fmla="*/ 9155141 w 9155141"/>
              <a:gd name="connsiteY2" fmla="*/ 936363 h 936363"/>
              <a:gd name="connsiteX3" fmla="*/ 0 w 9155141"/>
              <a:gd name="connsiteY3" fmla="*/ 902943 h 936363"/>
              <a:gd name="connsiteX4" fmla="*/ 29883 w 9155141"/>
              <a:gd name="connsiteY4" fmla="*/ 332463 h 936363"/>
              <a:gd name="connsiteX0" fmla="*/ 0 w 9170081"/>
              <a:gd name="connsiteY0" fmla="*/ 2726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272698 h 936363"/>
              <a:gd name="connsiteX0" fmla="*/ 0 w 9170081"/>
              <a:gd name="connsiteY0" fmla="*/ 3742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374298 h 93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081" h="936363">
                <a:moveTo>
                  <a:pt x="0" y="374298"/>
                </a:moveTo>
                <a:lnTo>
                  <a:pt x="9163617" y="0"/>
                </a:lnTo>
                <a:cubicBezTo>
                  <a:pt x="9165772" y="222474"/>
                  <a:pt x="9167926" y="713889"/>
                  <a:pt x="9170081" y="936363"/>
                </a:cubicBezTo>
                <a:lnTo>
                  <a:pt x="14940" y="902943"/>
                </a:lnTo>
                <a:lnTo>
                  <a:pt x="0" y="374298"/>
                </a:lnTo>
                <a:close/>
              </a:path>
            </a:pathLst>
          </a:custGeom>
          <a:solidFill>
            <a:srgbClr val="012158"/>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8" name="Picture 7" descr="UVA_Primary_white.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74967" y="4620044"/>
            <a:ext cx="1353129" cy="333562"/>
          </a:xfrm>
          <a:prstGeom prst="rect">
            <a:avLst/>
          </a:prstGeom>
        </p:spPr>
      </p:pic>
      <p:sp>
        <p:nvSpPr>
          <p:cNvPr id="9" name="Slide Number Placeholder 8"/>
          <p:cNvSpPr>
            <a:spLocks noGrp="1"/>
          </p:cNvSpPr>
          <p:nvPr>
            <p:ph type="sldNum" sz="quarter" idx="4"/>
          </p:nvPr>
        </p:nvSpPr>
        <p:spPr>
          <a:xfrm>
            <a:off x="190500" y="4721226"/>
            <a:ext cx="2133600" cy="274637"/>
          </a:xfrm>
          <a:prstGeom prst="rect">
            <a:avLst/>
          </a:prstGeom>
        </p:spPr>
        <p:txBody>
          <a:bodyPr vert="horz" lIns="91440" tIns="45720" rIns="91440" bIns="45720" rtlCol="0" anchor="ctr"/>
          <a:lstStyle>
            <a:lvl1pPr algn="l">
              <a:defRPr sz="1600" baseline="0">
                <a:solidFill>
                  <a:schemeClr val="bg1"/>
                </a:solidFill>
                <a:latin typeface="ITC Franklin Gothic Std Book Compressed"/>
              </a:defRPr>
            </a:lvl1pPr>
          </a:lstStyle>
          <a:p>
            <a:fld id="{E2AD221E-9E0B-2746-941C-B6B95C24C4BA}" type="slidenum">
              <a:rPr lang="en-US" smtClean="0"/>
              <a:pPr/>
              <a:t>‹#›</a:t>
            </a:fld>
            <a:endParaRPr lang="en-US" dirty="0"/>
          </a:p>
        </p:txBody>
      </p:sp>
    </p:spTree>
    <p:extLst>
      <p:ext uri="{BB962C8B-B14F-4D97-AF65-F5344CB8AC3E}">
        <p14:creationId xmlns:p14="http://schemas.microsoft.com/office/powerpoint/2010/main" val="19431236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ounds.png"/>
          <p:cNvPicPr>
            <a:picLocks noChangeAspect="1"/>
          </p:cNvPicPr>
          <p:nvPr userDrawn="1"/>
        </p:nvPicPr>
        <p:blipFill rotWithShape="1">
          <a:blip r:embed="rId5">
            <a:extLst>
              <a:ext uri="{28A0092B-C50C-407E-A947-70E740481C1C}">
                <a14:useLocalDpi xmlns:a14="http://schemas.microsoft.com/office/drawing/2010/main" val="0"/>
              </a:ext>
            </a:extLst>
          </a:blip>
          <a:srcRect l="2060" r="15387" b="-16499"/>
          <a:stretch/>
        </p:blipFill>
        <p:spPr>
          <a:xfrm>
            <a:off x="-1" y="-1348886"/>
            <a:ext cx="9155371" cy="7569200"/>
          </a:xfrm>
          <a:prstGeom prst="rect">
            <a:avLst/>
          </a:prstGeom>
        </p:spPr>
      </p:pic>
      <p:sp>
        <p:nvSpPr>
          <p:cNvPr id="8" name="Rectangle 3"/>
          <p:cNvSpPr/>
          <p:nvPr userDrawn="1"/>
        </p:nvSpPr>
        <p:spPr>
          <a:xfrm>
            <a:off x="-7455" y="4248941"/>
            <a:ext cx="9170081" cy="936363"/>
          </a:xfrm>
          <a:custGeom>
            <a:avLst/>
            <a:gdLst>
              <a:gd name="connsiteX0" fmla="*/ 0 w 9144000"/>
              <a:gd name="connsiteY0" fmla="*/ 0 h 854363"/>
              <a:gd name="connsiteX1" fmla="*/ 9144000 w 9144000"/>
              <a:gd name="connsiteY1" fmla="*/ 0 h 854363"/>
              <a:gd name="connsiteX2" fmla="*/ 9144000 w 9144000"/>
              <a:gd name="connsiteY2" fmla="*/ 854363 h 854363"/>
              <a:gd name="connsiteX3" fmla="*/ 0 w 9144000"/>
              <a:gd name="connsiteY3" fmla="*/ 854363 h 854363"/>
              <a:gd name="connsiteX4" fmla="*/ 0 w 9144000"/>
              <a:gd name="connsiteY4" fmla="*/ 0 h 854363"/>
              <a:gd name="connsiteX0" fmla="*/ 0 w 9182100"/>
              <a:gd name="connsiteY0" fmla="*/ 0 h 854363"/>
              <a:gd name="connsiteX1" fmla="*/ 9182100 w 9182100"/>
              <a:gd name="connsiteY1" fmla="*/ 342900 h 854363"/>
              <a:gd name="connsiteX2" fmla="*/ 9144000 w 9182100"/>
              <a:gd name="connsiteY2" fmla="*/ 854363 h 854363"/>
              <a:gd name="connsiteX3" fmla="*/ 0 w 9182100"/>
              <a:gd name="connsiteY3" fmla="*/ 854363 h 854363"/>
              <a:gd name="connsiteX4" fmla="*/ 0 w 9182100"/>
              <a:gd name="connsiteY4" fmla="*/ 0 h 854363"/>
              <a:gd name="connsiteX0" fmla="*/ 0 w 9144000"/>
              <a:gd name="connsiteY0" fmla="*/ 0 h 854363"/>
              <a:gd name="connsiteX1" fmla="*/ 9104113 w 9144000"/>
              <a:gd name="connsiteY1" fmla="*/ 342900 h 854363"/>
              <a:gd name="connsiteX2" fmla="*/ 9144000 w 9144000"/>
              <a:gd name="connsiteY2" fmla="*/ 854363 h 854363"/>
              <a:gd name="connsiteX3" fmla="*/ 0 w 9144000"/>
              <a:gd name="connsiteY3" fmla="*/ 854363 h 854363"/>
              <a:gd name="connsiteX4" fmla="*/ 0 w 9144000"/>
              <a:gd name="connsiteY4" fmla="*/ 0 h 854363"/>
              <a:gd name="connsiteX0" fmla="*/ 0 w 9148677"/>
              <a:gd name="connsiteY0" fmla="*/ 0 h 854363"/>
              <a:gd name="connsiteX1" fmla="*/ 9148677 w 9148677"/>
              <a:gd name="connsiteY1" fmla="*/ 220361 h 854363"/>
              <a:gd name="connsiteX2" fmla="*/ 9144000 w 9148677"/>
              <a:gd name="connsiteY2" fmla="*/ 854363 h 854363"/>
              <a:gd name="connsiteX3" fmla="*/ 0 w 9148677"/>
              <a:gd name="connsiteY3" fmla="*/ 854363 h 854363"/>
              <a:gd name="connsiteX4" fmla="*/ 0 w 9148677"/>
              <a:gd name="connsiteY4" fmla="*/ 0 h 854363"/>
              <a:gd name="connsiteX0" fmla="*/ 0 w 9155141"/>
              <a:gd name="connsiteY0" fmla="*/ 0 h 887783"/>
              <a:gd name="connsiteX1" fmla="*/ 9148677 w 9155141"/>
              <a:gd name="connsiteY1" fmla="*/ 220361 h 887783"/>
              <a:gd name="connsiteX2" fmla="*/ 9155141 w 9155141"/>
              <a:gd name="connsiteY2" fmla="*/ 887783 h 887783"/>
              <a:gd name="connsiteX3" fmla="*/ 0 w 9155141"/>
              <a:gd name="connsiteY3" fmla="*/ 854363 h 887783"/>
              <a:gd name="connsiteX4" fmla="*/ 0 w 9155141"/>
              <a:gd name="connsiteY4" fmla="*/ 0 h 887783"/>
              <a:gd name="connsiteX0" fmla="*/ 0 w 9155141"/>
              <a:gd name="connsiteY0" fmla="*/ 0 h 887783"/>
              <a:gd name="connsiteX1" fmla="*/ 9148677 w 9155141"/>
              <a:gd name="connsiteY1" fmla="*/ 26126 h 887783"/>
              <a:gd name="connsiteX2" fmla="*/ 9155141 w 9155141"/>
              <a:gd name="connsiteY2" fmla="*/ 887783 h 887783"/>
              <a:gd name="connsiteX3" fmla="*/ 0 w 9155141"/>
              <a:gd name="connsiteY3" fmla="*/ 854363 h 887783"/>
              <a:gd name="connsiteX4" fmla="*/ 0 w 9155141"/>
              <a:gd name="connsiteY4" fmla="*/ 0 h 887783"/>
              <a:gd name="connsiteX0" fmla="*/ 29883 w 9155141"/>
              <a:gd name="connsiteY0" fmla="*/ 257757 h 861657"/>
              <a:gd name="connsiteX1" fmla="*/ 9148677 w 9155141"/>
              <a:gd name="connsiteY1" fmla="*/ 0 h 861657"/>
              <a:gd name="connsiteX2" fmla="*/ 9155141 w 9155141"/>
              <a:gd name="connsiteY2" fmla="*/ 861657 h 861657"/>
              <a:gd name="connsiteX3" fmla="*/ 0 w 9155141"/>
              <a:gd name="connsiteY3" fmla="*/ 828237 h 861657"/>
              <a:gd name="connsiteX4" fmla="*/ 29883 w 9155141"/>
              <a:gd name="connsiteY4" fmla="*/ 257757 h 861657"/>
              <a:gd name="connsiteX0" fmla="*/ 29883 w 9155141"/>
              <a:gd name="connsiteY0" fmla="*/ 332463 h 936363"/>
              <a:gd name="connsiteX1" fmla="*/ 9148677 w 9155141"/>
              <a:gd name="connsiteY1" fmla="*/ 0 h 936363"/>
              <a:gd name="connsiteX2" fmla="*/ 9155141 w 9155141"/>
              <a:gd name="connsiteY2" fmla="*/ 936363 h 936363"/>
              <a:gd name="connsiteX3" fmla="*/ 0 w 9155141"/>
              <a:gd name="connsiteY3" fmla="*/ 902943 h 936363"/>
              <a:gd name="connsiteX4" fmla="*/ 29883 w 9155141"/>
              <a:gd name="connsiteY4" fmla="*/ 332463 h 936363"/>
              <a:gd name="connsiteX0" fmla="*/ 0 w 9170081"/>
              <a:gd name="connsiteY0" fmla="*/ 2726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272698 h 936363"/>
              <a:gd name="connsiteX0" fmla="*/ 0 w 9170081"/>
              <a:gd name="connsiteY0" fmla="*/ 3742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374298 h 93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081" h="936363">
                <a:moveTo>
                  <a:pt x="0" y="374298"/>
                </a:moveTo>
                <a:lnTo>
                  <a:pt x="9163617" y="0"/>
                </a:lnTo>
                <a:cubicBezTo>
                  <a:pt x="9165772" y="222474"/>
                  <a:pt x="9167926" y="713889"/>
                  <a:pt x="9170081" y="936363"/>
                </a:cubicBezTo>
                <a:lnTo>
                  <a:pt x="14940" y="902943"/>
                </a:lnTo>
                <a:lnTo>
                  <a:pt x="0" y="374298"/>
                </a:lnTo>
                <a:close/>
              </a:path>
            </a:pathLst>
          </a:custGeom>
          <a:solidFill>
            <a:srgbClr val="012158"/>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9" name="Picture 8" descr="UVA_Primary_white.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74967" y="4620044"/>
            <a:ext cx="1353129" cy="333562"/>
          </a:xfrm>
          <a:prstGeom prst="rect">
            <a:avLst/>
          </a:prstGeom>
        </p:spPr>
      </p:pic>
      <p:sp>
        <p:nvSpPr>
          <p:cNvPr id="10" name="Slide Number Placeholder 9"/>
          <p:cNvSpPr>
            <a:spLocks noGrp="1"/>
          </p:cNvSpPr>
          <p:nvPr>
            <p:ph type="sldNum" sz="quarter" idx="4"/>
          </p:nvPr>
        </p:nvSpPr>
        <p:spPr>
          <a:xfrm>
            <a:off x="190500" y="4716463"/>
            <a:ext cx="2133600" cy="274637"/>
          </a:xfrm>
          <a:prstGeom prst="rect">
            <a:avLst/>
          </a:prstGeom>
        </p:spPr>
        <p:txBody>
          <a:bodyPr vert="horz" lIns="91440" tIns="45720" rIns="91440" bIns="45720" rtlCol="0" anchor="ctr"/>
          <a:lstStyle>
            <a:lvl1pPr algn="l">
              <a:defRPr sz="1600">
                <a:solidFill>
                  <a:schemeClr val="bg1"/>
                </a:solidFill>
                <a:latin typeface="ITC Franklin Gothic Std Book Compressed"/>
              </a:defRPr>
            </a:lvl1pPr>
          </a:lstStyle>
          <a:p>
            <a:fld id="{9FE43603-AFA2-2948-AD4E-26CD474731BE}" type="slidenum">
              <a:rPr lang="en-US" smtClean="0"/>
              <a:pPr/>
              <a:t>‹#›</a:t>
            </a:fld>
            <a:endParaRPr lang="en-US" dirty="0"/>
          </a:p>
        </p:txBody>
      </p:sp>
    </p:spTree>
    <p:extLst>
      <p:ext uri="{BB962C8B-B14F-4D97-AF65-F5344CB8AC3E}">
        <p14:creationId xmlns:p14="http://schemas.microsoft.com/office/powerpoint/2010/main" val="858271605"/>
      </p:ext>
    </p:extLst>
  </p:cSld>
  <p:clrMap bg1="lt1" tx1="dk1" bg2="lt2" tx2="dk2" accent1="accent1" accent2="accent2" accent3="accent3" accent4="accent4" accent5="accent5" accent6="accent6" hlink="hlink" folHlink="folHlink"/>
  <p:sldLayoutIdLst>
    <p:sldLayoutId id="2147483711" r:id="rId1"/>
    <p:sldLayoutId id="2147483745" r:id="rId2"/>
    <p:sldLayoutId id="2147483746"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7455" y="4248941"/>
            <a:ext cx="9170081" cy="936363"/>
          </a:xfrm>
          <a:custGeom>
            <a:avLst/>
            <a:gdLst>
              <a:gd name="connsiteX0" fmla="*/ 0 w 9144000"/>
              <a:gd name="connsiteY0" fmla="*/ 0 h 854363"/>
              <a:gd name="connsiteX1" fmla="*/ 9144000 w 9144000"/>
              <a:gd name="connsiteY1" fmla="*/ 0 h 854363"/>
              <a:gd name="connsiteX2" fmla="*/ 9144000 w 9144000"/>
              <a:gd name="connsiteY2" fmla="*/ 854363 h 854363"/>
              <a:gd name="connsiteX3" fmla="*/ 0 w 9144000"/>
              <a:gd name="connsiteY3" fmla="*/ 854363 h 854363"/>
              <a:gd name="connsiteX4" fmla="*/ 0 w 9144000"/>
              <a:gd name="connsiteY4" fmla="*/ 0 h 854363"/>
              <a:gd name="connsiteX0" fmla="*/ 0 w 9182100"/>
              <a:gd name="connsiteY0" fmla="*/ 0 h 854363"/>
              <a:gd name="connsiteX1" fmla="*/ 9182100 w 9182100"/>
              <a:gd name="connsiteY1" fmla="*/ 342900 h 854363"/>
              <a:gd name="connsiteX2" fmla="*/ 9144000 w 9182100"/>
              <a:gd name="connsiteY2" fmla="*/ 854363 h 854363"/>
              <a:gd name="connsiteX3" fmla="*/ 0 w 9182100"/>
              <a:gd name="connsiteY3" fmla="*/ 854363 h 854363"/>
              <a:gd name="connsiteX4" fmla="*/ 0 w 9182100"/>
              <a:gd name="connsiteY4" fmla="*/ 0 h 854363"/>
              <a:gd name="connsiteX0" fmla="*/ 0 w 9144000"/>
              <a:gd name="connsiteY0" fmla="*/ 0 h 854363"/>
              <a:gd name="connsiteX1" fmla="*/ 9104113 w 9144000"/>
              <a:gd name="connsiteY1" fmla="*/ 342900 h 854363"/>
              <a:gd name="connsiteX2" fmla="*/ 9144000 w 9144000"/>
              <a:gd name="connsiteY2" fmla="*/ 854363 h 854363"/>
              <a:gd name="connsiteX3" fmla="*/ 0 w 9144000"/>
              <a:gd name="connsiteY3" fmla="*/ 854363 h 854363"/>
              <a:gd name="connsiteX4" fmla="*/ 0 w 9144000"/>
              <a:gd name="connsiteY4" fmla="*/ 0 h 854363"/>
              <a:gd name="connsiteX0" fmla="*/ 0 w 9148677"/>
              <a:gd name="connsiteY0" fmla="*/ 0 h 854363"/>
              <a:gd name="connsiteX1" fmla="*/ 9148677 w 9148677"/>
              <a:gd name="connsiteY1" fmla="*/ 220361 h 854363"/>
              <a:gd name="connsiteX2" fmla="*/ 9144000 w 9148677"/>
              <a:gd name="connsiteY2" fmla="*/ 854363 h 854363"/>
              <a:gd name="connsiteX3" fmla="*/ 0 w 9148677"/>
              <a:gd name="connsiteY3" fmla="*/ 854363 h 854363"/>
              <a:gd name="connsiteX4" fmla="*/ 0 w 9148677"/>
              <a:gd name="connsiteY4" fmla="*/ 0 h 854363"/>
              <a:gd name="connsiteX0" fmla="*/ 0 w 9155141"/>
              <a:gd name="connsiteY0" fmla="*/ 0 h 887783"/>
              <a:gd name="connsiteX1" fmla="*/ 9148677 w 9155141"/>
              <a:gd name="connsiteY1" fmla="*/ 220361 h 887783"/>
              <a:gd name="connsiteX2" fmla="*/ 9155141 w 9155141"/>
              <a:gd name="connsiteY2" fmla="*/ 887783 h 887783"/>
              <a:gd name="connsiteX3" fmla="*/ 0 w 9155141"/>
              <a:gd name="connsiteY3" fmla="*/ 854363 h 887783"/>
              <a:gd name="connsiteX4" fmla="*/ 0 w 9155141"/>
              <a:gd name="connsiteY4" fmla="*/ 0 h 887783"/>
              <a:gd name="connsiteX0" fmla="*/ 0 w 9155141"/>
              <a:gd name="connsiteY0" fmla="*/ 0 h 887783"/>
              <a:gd name="connsiteX1" fmla="*/ 9148677 w 9155141"/>
              <a:gd name="connsiteY1" fmla="*/ 26126 h 887783"/>
              <a:gd name="connsiteX2" fmla="*/ 9155141 w 9155141"/>
              <a:gd name="connsiteY2" fmla="*/ 887783 h 887783"/>
              <a:gd name="connsiteX3" fmla="*/ 0 w 9155141"/>
              <a:gd name="connsiteY3" fmla="*/ 854363 h 887783"/>
              <a:gd name="connsiteX4" fmla="*/ 0 w 9155141"/>
              <a:gd name="connsiteY4" fmla="*/ 0 h 887783"/>
              <a:gd name="connsiteX0" fmla="*/ 29883 w 9155141"/>
              <a:gd name="connsiteY0" fmla="*/ 257757 h 861657"/>
              <a:gd name="connsiteX1" fmla="*/ 9148677 w 9155141"/>
              <a:gd name="connsiteY1" fmla="*/ 0 h 861657"/>
              <a:gd name="connsiteX2" fmla="*/ 9155141 w 9155141"/>
              <a:gd name="connsiteY2" fmla="*/ 861657 h 861657"/>
              <a:gd name="connsiteX3" fmla="*/ 0 w 9155141"/>
              <a:gd name="connsiteY3" fmla="*/ 828237 h 861657"/>
              <a:gd name="connsiteX4" fmla="*/ 29883 w 9155141"/>
              <a:gd name="connsiteY4" fmla="*/ 257757 h 861657"/>
              <a:gd name="connsiteX0" fmla="*/ 29883 w 9155141"/>
              <a:gd name="connsiteY0" fmla="*/ 332463 h 936363"/>
              <a:gd name="connsiteX1" fmla="*/ 9148677 w 9155141"/>
              <a:gd name="connsiteY1" fmla="*/ 0 h 936363"/>
              <a:gd name="connsiteX2" fmla="*/ 9155141 w 9155141"/>
              <a:gd name="connsiteY2" fmla="*/ 936363 h 936363"/>
              <a:gd name="connsiteX3" fmla="*/ 0 w 9155141"/>
              <a:gd name="connsiteY3" fmla="*/ 902943 h 936363"/>
              <a:gd name="connsiteX4" fmla="*/ 29883 w 9155141"/>
              <a:gd name="connsiteY4" fmla="*/ 332463 h 936363"/>
              <a:gd name="connsiteX0" fmla="*/ 0 w 9170081"/>
              <a:gd name="connsiteY0" fmla="*/ 2726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272698 h 936363"/>
              <a:gd name="connsiteX0" fmla="*/ 0 w 9170081"/>
              <a:gd name="connsiteY0" fmla="*/ 3742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374298 h 93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081" h="936363">
                <a:moveTo>
                  <a:pt x="0" y="374298"/>
                </a:moveTo>
                <a:lnTo>
                  <a:pt x="9163617" y="0"/>
                </a:lnTo>
                <a:cubicBezTo>
                  <a:pt x="9165772" y="222474"/>
                  <a:pt x="9167926" y="713889"/>
                  <a:pt x="9170081" y="936363"/>
                </a:cubicBezTo>
                <a:lnTo>
                  <a:pt x="14940" y="902943"/>
                </a:lnTo>
                <a:lnTo>
                  <a:pt x="0" y="374298"/>
                </a:lnTo>
                <a:close/>
              </a:path>
            </a:pathLst>
          </a:custGeom>
          <a:solidFill>
            <a:srgbClr val="012158"/>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6"/>
          <p:cNvSpPr/>
          <p:nvPr userDrawn="1"/>
        </p:nvSpPr>
        <p:spPr>
          <a:xfrm>
            <a:off x="1" y="0"/>
            <a:ext cx="9145300" cy="996305"/>
          </a:xfrm>
          <a:custGeom>
            <a:avLst/>
            <a:gdLst>
              <a:gd name="connsiteX0" fmla="*/ 0 w 9144000"/>
              <a:gd name="connsiteY0" fmla="*/ 0 h 727363"/>
              <a:gd name="connsiteX1" fmla="*/ 9144000 w 9144000"/>
              <a:gd name="connsiteY1" fmla="*/ 0 h 727363"/>
              <a:gd name="connsiteX2" fmla="*/ 9144000 w 9144000"/>
              <a:gd name="connsiteY2" fmla="*/ 727363 h 727363"/>
              <a:gd name="connsiteX3" fmla="*/ 0 w 9144000"/>
              <a:gd name="connsiteY3" fmla="*/ 727363 h 727363"/>
              <a:gd name="connsiteX4" fmla="*/ 0 w 9144000"/>
              <a:gd name="connsiteY4" fmla="*/ 0 h 727363"/>
              <a:gd name="connsiteX0" fmla="*/ 0 w 9155759"/>
              <a:gd name="connsiteY0" fmla="*/ 0 h 927253"/>
              <a:gd name="connsiteX1" fmla="*/ 9144000 w 9155759"/>
              <a:gd name="connsiteY1" fmla="*/ 0 h 927253"/>
              <a:gd name="connsiteX2" fmla="*/ 9155759 w 9155759"/>
              <a:gd name="connsiteY2" fmla="*/ 927253 h 927253"/>
              <a:gd name="connsiteX3" fmla="*/ 0 w 9155759"/>
              <a:gd name="connsiteY3" fmla="*/ 727363 h 927253"/>
              <a:gd name="connsiteX4" fmla="*/ 0 w 9155759"/>
              <a:gd name="connsiteY4" fmla="*/ 0 h 927253"/>
              <a:gd name="connsiteX0" fmla="*/ 0 w 9155759"/>
              <a:gd name="connsiteY0" fmla="*/ 0 h 936540"/>
              <a:gd name="connsiteX1" fmla="*/ 9144000 w 9155759"/>
              <a:gd name="connsiteY1" fmla="*/ 0 h 936540"/>
              <a:gd name="connsiteX2" fmla="*/ 9155759 w 9155759"/>
              <a:gd name="connsiteY2" fmla="*/ 927253 h 936540"/>
              <a:gd name="connsiteX3" fmla="*/ 29883 w 9155759"/>
              <a:gd name="connsiteY3" fmla="*/ 936540 h 936540"/>
              <a:gd name="connsiteX4" fmla="*/ 0 w 9155759"/>
              <a:gd name="connsiteY4" fmla="*/ 0 h 936540"/>
              <a:gd name="connsiteX0" fmla="*/ 0 w 9170700"/>
              <a:gd name="connsiteY0" fmla="*/ 0 h 936540"/>
              <a:gd name="connsiteX1" fmla="*/ 9144000 w 9170700"/>
              <a:gd name="connsiteY1" fmla="*/ 0 h 936540"/>
              <a:gd name="connsiteX2" fmla="*/ 9170700 w 9170700"/>
              <a:gd name="connsiteY2" fmla="*/ 747959 h 936540"/>
              <a:gd name="connsiteX3" fmla="*/ 29883 w 9170700"/>
              <a:gd name="connsiteY3" fmla="*/ 936540 h 936540"/>
              <a:gd name="connsiteX4" fmla="*/ 0 w 9170700"/>
              <a:gd name="connsiteY4" fmla="*/ 0 h 936540"/>
              <a:gd name="connsiteX0" fmla="*/ 44823 w 9215523"/>
              <a:gd name="connsiteY0" fmla="*/ 0 h 1041128"/>
              <a:gd name="connsiteX1" fmla="*/ 9188823 w 9215523"/>
              <a:gd name="connsiteY1" fmla="*/ 0 h 1041128"/>
              <a:gd name="connsiteX2" fmla="*/ 9215523 w 9215523"/>
              <a:gd name="connsiteY2" fmla="*/ 747959 h 1041128"/>
              <a:gd name="connsiteX3" fmla="*/ 0 w 9215523"/>
              <a:gd name="connsiteY3" fmla="*/ 1041128 h 1041128"/>
              <a:gd name="connsiteX4" fmla="*/ 44823 w 9215523"/>
              <a:gd name="connsiteY4" fmla="*/ 0 h 1041128"/>
              <a:gd name="connsiteX0" fmla="*/ 0 w 9170700"/>
              <a:gd name="connsiteY0" fmla="*/ 0 h 921599"/>
              <a:gd name="connsiteX1" fmla="*/ 9144000 w 9170700"/>
              <a:gd name="connsiteY1" fmla="*/ 0 h 921599"/>
              <a:gd name="connsiteX2" fmla="*/ 9170700 w 9170700"/>
              <a:gd name="connsiteY2" fmla="*/ 747959 h 921599"/>
              <a:gd name="connsiteX3" fmla="*/ 14942 w 9170700"/>
              <a:gd name="connsiteY3" fmla="*/ 921599 h 921599"/>
              <a:gd name="connsiteX4" fmla="*/ 0 w 9170700"/>
              <a:gd name="connsiteY4" fmla="*/ 0 h 921599"/>
              <a:gd name="connsiteX0" fmla="*/ 0 w 9170700"/>
              <a:gd name="connsiteY0" fmla="*/ 0 h 891717"/>
              <a:gd name="connsiteX1" fmla="*/ 9144000 w 9170700"/>
              <a:gd name="connsiteY1" fmla="*/ 0 h 891717"/>
              <a:gd name="connsiteX2" fmla="*/ 9170700 w 9170700"/>
              <a:gd name="connsiteY2" fmla="*/ 747959 h 891717"/>
              <a:gd name="connsiteX3" fmla="*/ 1 w 9170700"/>
              <a:gd name="connsiteY3" fmla="*/ 891717 h 891717"/>
              <a:gd name="connsiteX4" fmla="*/ 0 w 9170700"/>
              <a:gd name="connsiteY4" fmla="*/ 0 h 891717"/>
              <a:gd name="connsiteX0" fmla="*/ 0 w 9170700"/>
              <a:gd name="connsiteY0" fmla="*/ 0 h 891717"/>
              <a:gd name="connsiteX1" fmla="*/ 9144000 w 9170700"/>
              <a:gd name="connsiteY1" fmla="*/ 0 h 891717"/>
              <a:gd name="connsiteX2" fmla="*/ 9170700 w 9170700"/>
              <a:gd name="connsiteY2" fmla="*/ 628429 h 891717"/>
              <a:gd name="connsiteX3" fmla="*/ 1 w 9170700"/>
              <a:gd name="connsiteY3" fmla="*/ 891717 h 891717"/>
              <a:gd name="connsiteX4" fmla="*/ 0 w 9170700"/>
              <a:gd name="connsiteY4" fmla="*/ 0 h 891717"/>
              <a:gd name="connsiteX0" fmla="*/ 0 w 9170700"/>
              <a:gd name="connsiteY0" fmla="*/ 0 h 996305"/>
              <a:gd name="connsiteX1" fmla="*/ 9144000 w 9170700"/>
              <a:gd name="connsiteY1" fmla="*/ 0 h 996305"/>
              <a:gd name="connsiteX2" fmla="*/ 9170700 w 9170700"/>
              <a:gd name="connsiteY2" fmla="*/ 628429 h 996305"/>
              <a:gd name="connsiteX3" fmla="*/ 1 w 9170700"/>
              <a:gd name="connsiteY3" fmla="*/ 996305 h 996305"/>
              <a:gd name="connsiteX4" fmla="*/ 0 w 9170700"/>
              <a:gd name="connsiteY4" fmla="*/ 0 h 996305"/>
              <a:gd name="connsiteX0" fmla="*/ 0 w 9170700"/>
              <a:gd name="connsiteY0" fmla="*/ 0 h 996305"/>
              <a:gd name="connsiteX1" fmla="*/ 9144000 w 9170700"/>
              <a:gd name="connsiteY1" fmla="*/ 0 h 996305"/>
              <a:gd name="connsiteX2" fmla="*/ 9170700 w 9170700"/>
              <a:gd name="connsiteY2" fmla="*/ 553724 h 996305"/>
              <a:gd name="connsiteX3" fmla="*/ 1 w 9170700"/>
              <a:gd name="connsiteY3" fmla="*/ 996305 h 996305"/>
              <a:gd name="connsiteX4" fmla="*/ 0 w 9170700"/>
              <a:gd name="connsiteY4" fmla="*/ 0 h 996305"/>
              <a:gd name="connsiteX0" fmla="*/ 0 w 9144000"/>
              <a:gd name="connsiteY0" fmla="*/ 0 h 996305"/>
              <a:gd name="connsiteX1" fmla="*/ 9144000 w 9144000"/>
              <a:gd name="connsiteY1" fmla="*/ 0 h 996305"/>
              <a:gd name="connsiteX2" fmla="*/ 9132600 w 9144000"/>
              <a:gd name="connsiteY2" fmla="*/ 566424 h 996305"/>
              <a:gd name="connsiteX3" fmla="*/ 1 w 9144000"/>
              <a:gd name="connsiteY3" fmla="*/ 996305 h 996305"/>
              <a:gd name="connsiteX4" fmla="*/ 0 w 9144000"/>
              <a:gd name="connsiteY4" fmla="*/ 0 h 996305"/>
              <a:gd name="connsiteX0" fmla="*/ 0 w 9145300"/>
              <a:gd name="connsiteY0" fmla="*/ 0 h 996305"/>
              <a:gd name="connsiteX1" fmla="*/ 9144000 w 9145300"/>
              <a:gd name="connsiteY1" fmla="*/ 0 h 996305"/>
              <a:gd name="connsiteX2" fmla="*/ 9145300 w 9145300"/>
              <a:gd name="connsiteY2" fmla="*/ 566424 h 996305"/>
              <a:gd name="connsiteX3" fmla="*/ 1 w 9145300"/>
              <a:gd name="connsiteY3" fmla="*/ 996305 h 996305"/>
              <a:gd name="connsiteX4" fmla="*/ 0 w 9145300"/>
              <a:gd name="connsiteY4" fmla="*/ 0 h 99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300" h="996305">
                <a:moveTo>
                  <a:pt x="0" y="0"/>
                </a:moveTo>
                <a:lnTo>
                  <a:pt x="9144000" y="0"/>
                </a:lnTo>
                <a:cubicBezTo>
                  <a:pt x="9144433" y="188808"/>
                  <a:pt x="9144867" y="377616"/>
                  <a:pt x="9145300" y="566424"/>
                </a:cubicBezTo>
                <a:lnTo>
                  <a:pt x="1" y="996305"/>
                </a:lnTo>
                <a:cubicBezTo>
                  <a:pt x="1" y="699066"/>
                  <a:pt x="0" y="297239"/>
                  <a:pt x="0" y="0"/>
                </a:cubicBezTo>
                <a:close/>
              </a:path>
            </a:pathLst>
          </a:custGeom>
          <a:solidFill>
            <a:srgbClr val="012158"/>
          </a:solidFill>
          <a:ln>
            <a:solidFill>
              <a:schemeClr val="tx2">
                <a:lumMod val="75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9" name="Picture 8" descr="UVA_Primary_white.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9706" y="277922"/>
            <a:ext cx="1408412" cy="347190"/>
          </a:xfrm>
          <a:prstGeom prst="rect">
            <a:avLst/>
          </a:prstGeom>
        </p:spPr>
      </p:pic>
      <p:sp>
        <p:nvSpPr>
          <p:cNvPr id="10" name="Slide Number Placeholder 9"/>
          <p:cNvSpPr>
            <a:spLocks noGrp="1"/>
          </p:cNvSpPr>
          <p:nvPr>
            <p:ph type="sldNum" sz="quarter" idx="4"/>
          </p:nvPr>
        </p:nvSpPr>
        <p:spPr>
          <a:xfrm>
            <a:off x="6794500" y="4680744"/>
            <a:ext cx="2133600" cy="274637"/>
          </a:xfrm>
          <a:prstGeom prst="rect">
            <a:avLst/>
          </a:prstGeom>
        </p:spPr>
        <p:txBody>
          <a:bodyPr vert="horz" lIns="91440" tIns="45720" rIns="91440" bIns="45720" rtlCol="0" anchor="ctr"/>
          <a:lstStyle>
            <a:lvl1pPr algn="r">
              <a:defRPr sz="1600">
                <a:solidFill>
                  <a:schemeClr val="bg1"/>
                </a:solidFill>
                <a:latin typeface="ITC Franklin Gothic Std Book Compressed"/>
              </a:defRPr>
            </a:lvl1p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24555970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34" r:id="rId6"/>
    <p:sldLayoutId id="2147483747" r:id="rId7"/>
    <p:sldLayoutId id="2147483748"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ounds.png"/>
          <p:cNvPicPr>
            <a:picLocks noChangeAspect="1"/>
          </p:cNvPicPr>
          <p:nvPr userDrawn="1"/>
        </p:nvPicPr>
        <p:blipFill rotWithShape="1">
          <a:blip r:embed="rId5">
            <a:extLst>
              <a:ext uri="{28A0092B-C50C-407E-A947-70E740481C1C}">
                <a14:useLocalDpi xmlns:a14="http://schemas.microsoft.com/office/drawing/2010/main" val="0"/>
              </a:ext>
            </a:extLst>
          </a:blip>
          <a:srcRect l="2060" r="15387" b="-16499"/>
          <a:stretch/>
        </p:blipFill>
        <p:spPr>
          <a:xfrm>
            <a:off x="-1" y="-1348886"/>
            <a:ext cx="9155371" cy="7569200"/>
          </a:xfrm>
          <a:prstGeom prst="rect">
            <a:avLst/>
          </a:prstGeom>
        </p:spPr>
      </p:pic>
      <p:sp>
        <p:nvSpPr>
          <p:cNvPr id="8" name="Rectangle 3"/>
          <p:cNvSpPr/>
          <p:nvPr userDrawn="1"/>
        </p:nvSpPr>
        <p:spPr>
          <a:xfrm>
            <a:off x="-7455" y="4248941"/>
            <a:ext cx="9170081" cy="936363"/>
          </a:xfrm>
          <a:custGeom>
            <a:avLst/>
            <a:gdLst>
              <a:gd name="connsiteX0" fmla="*/ 0 w 9144000"/>
              <a:gd name="connsiteY0" fmla="*/ 0 h 854363"/>
              <a:gd name="connsiteX1" fmla="*/ 9144000 w 9144000"/>
              <a:gd name="connsiteY1" fmla="*/ 0 h 854363"/>
              <a:gd name="connsiteX2" fmla="*/ 9144000 w 9144000"/>
              <a:gd name="connsiteY2" fmla="*/ 854363 h 854363"/>
              <a:gd name="connsiteX3" fmla="*/ 0 w 9144000"/>
              <a:gd name="connsiteY3" fmla="*/ 854363 h 854363"/>
              <a:gd name="connsiteX4" fmla="*/ 0 w 9144000"/>
              <a:gd name="connsiteY4" fmla="*/ 0 h 854363"/>
              <a:gd name="connsiteX0" fmla="*/ 0 w 9182100"/>
              <a:gd name="connsiteY0" fmla="*/ 0 h 854363"/>
              <a:gd name="connsiteX1" fmla="*/ 9182100 w 9182100"/>
              <a:gd name="connsiteY1" fmla="*/ 342900 h 854363"/>
              <a:gd name="connsiteX2" fmla="*/ 9144000 w 9182100"/>
              <a:gd name="connsiteY2" fmla="*/ 854363 h 854363"/>
              <a:gd name="connsiteX3" fmla="*/ 0 w 9182100"/>
              <a:gd name="connsiteY3" fmla="*/ 854363 h 854363"/>
              <a:gd name="connsiteX4" fmla="*/ 0 w 9182100"/>
              <a:gd name="connsiteY4" fmla="*/ 0 h 854363"/>
              <a:gd name="connsiteX0" fmla="*/ 0 w 9144000"/>
              <a:gd name="connsiteY0" fmla="*/ 0 h 854363"/>
              <a:gd name="connsiteX1" fmla="*/ 9104113 w 9144000"/>
              <a:gd name="connsiteY1" fmla="*/ 342900 h 854363"/>
              <a:gd name="connsiteX2" fmla="*/ 9144000 w 9144000"/>
              <a:gd name="connsiteY2" fmla="*/ 854363 h 854363"/>
              <a:gd name="connsiteX3" fmla="*/ 0 w 9144000"/>
              <a:gd name="connsiteY3" fmla="*/ 854363 h 854363"/>
              <a:gd name="connsiteX4" fmla="*/ 0 w 9144000"/>
              <a:gd name="connsiteY4" fmla="*/ 0 h 854363"/>
              <a:gd name="connsiteX0" fmla="*/ 0 w 9148677"/>
              <a:gd name="connsiteY0" fmla="*/ 0 h 854363"/>
              <a:gd name="connsiteX1" fmla="*/ 9148677 w 9148677"/>
              <a:gd name="connsiteY1" fmla="*/ 220361 h 854363"/>
              <a:gd name="connsiteX2" fmla="*/ 9144000 w 9148677"/>
              <a:gd name="connsiteY2" fmla="*/ 854363 h 854363"/>
              <a:gd name="connsiteX3" fmla="*/ 0 w 9148677"/>
              <a:gd name="connsiteY3" fmla="*/ 854363 h 854363"/>
              <a:gd name="connsiteX4" fmla="*/ 0 w 9148677"/>
              <a:gd name="connsiteY4" fmla="*/ 0 h 854363"/>
              <a:gd name="connsiteX0" fmla="*/ 0 w 9155141"/>
              <a:gd name="connsiteY0" fmla="*/ 0 h 887783"/>
              <a:gd name="connsiteX1" fmla="*/ 9148677 w 9155141"/>
              <a:gd name="connsiteY1" fmla="*/ 220361 h 887783"/>
              <a:gd name="connsiteX2" fmla="*/ 9155141 w 9155141"/>
              <a:gd name="connsiteY2" fmla="*/ 887783 h 887783"/>
              <a:gd name="connsiteX3" fmla="*/ 0 w 9155141"/>
              <a:gd name="connsiteY3" fmla="*/ 854363 h 887783"/>
              <a:gd name="connsiteX4" fmla="*/ 0 w 9155141"/>
              <a:gd name="connsiteY4" fmla="*/ 0 h 887783"/>
              <a:gd name="connsiteX0" fmla="*/ 0 w 9155141"/>
              <a:gd name="connsiteY0" fmla="*/ 0 h 887783"/>
              <a:gd name="connsiteX1" fmla="*/ 9148677 w 9155141"/>
              <a:gd name="connsiteY1" fmla="*/ 26126 h 887783"/>
              <a:gd name="connsiteX2" fmla="*/ 9155141 w 9155141"/>
              <a:gd name="connsiteY2" fmla="*/ 887783 h 887783"/>
              <a:gd name="connsiteX3" fmla="*/ 0 w 9155141"/>
              <a:gd name="connsiteY3" fmla="*/ 854363 h 887783"/>
              <a:gd name="connsiteX4" fmla="*/ 0 w 9155141"/>
              <a:gd name="connsiteY4" fmla="*/ 0 h 887783"/>
              <a:gd name="connsiteX0" fmla="*/ 29883 w 9155141"/>
              <a:gd name="connsiteY0" fmla="*/ 257757 h 861657"/>
              <a:gd name="connsiteX1" fmla="*/ 9148677 w 9155141"/>
              <a:gd name="connsiteY1" fmla="*/ 0 h 861657"/>
              <a:gd name="connsiteX2" fmla="*/ 9155141 w 9155141"/>
              <a:gd name="connsiteY2" fmla="*/ 861657 h 861657"/>
              <a:gd name="connsiteX3" fmla="*/ 0 w 9155141"/>
              <a:gd name="connsiteY3" fmla="*/ 828237 h 861657"/>
              <a:gd name="connsiteX4" fmla="*/ 29883 w 9155141"/>
              <a:gd name="connsiteY4" fmla="*/ 257757 h 861657"/>
              <a:gd name="connsiteX0" fmla="*/ 29883 w 9155141"/>
              <a:gd name="connsiteY0" fmla="*/ 332463 h 936363"/>
              <a:gd name="connsiteX1" fmla="*/ 9148677 w 9155141"/>
              <a:gd name="connsiteY1" fmla="*/ 0 h 936363"/>
              <a:gd name="connsiteX2" fmla="*/ 9155141 w 9155141"/>
              <a:gd name="connsiteY2" fmla="*/ 936363 h 936363"/>
              <a:gd name="connsiteX3" fmla="*/ 0 w 9155141"/>
              <a:gd name="connsiteY3" fmla="*/ 902943 h 936363"/>
              <a:gd name="connsiteX4" fmla="*/ 29883 w 9155141"/>
              <a:gd name="connsiteY4" fmla="*/ 332463 h 936363"/>
              <a:gd name="connsiteX0" fmla="*/ 0 w 9170081"/>
              <a:gd name="connsiteY0" fmla="*/ 2726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272698 h 936363"/>
              <a:gd name="connsiteX0" fmla="*/ 0 w 9170081"/>
              <a:gd name="connsiteY0" fmla="*/ 3742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374298 h 93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081" h="936363">
                <a:moveTo>
                  <a:pt x="0" y="374298"/>
                </a:moveTo>
                <a:lnTo>
                  <a:pt x="9163617" y="0"/>
                </a:lnTo>
                <a:cubicBezTo>
                  <a:pt x="9165772" y="222474"/>
                  <a:pt x="9167926" y="713889"/>
                  <a:pt x="9170081" y="936363"/>
                </a:cubicBezTo>
                <a:lnTo>
                  <a:pt x="14940" y="902943"/>
                </a:lnTo>
                <a:lnTo>
                  <a:pt x="0" y="374298"/>
                </a:lnTo>
                <a:close/>
              </a:path>
            </a:pathLst>
          </a:custGeom>
          <a:solidFill>
            <a:srgbClr val="012158"/>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ectangle 6"/>
          <p:cNvSpPr/>
          <p:nvPr userDrawn="1"/>
        </p:nvSpPr>
        <p:spPr>
          <a:xfrm>
            <a:off x="1" y="0"/>
            <a:ext cx="9145300" cy="996305"/>
          </a:xfrm>
          <a:custGeom>
            <a:avLst/>
            <a:gdLst>
              <a:gd name="connsiteX0" fmla="*/ 0 w 9144000"/>
              <a:gd name="connsiteY0" fmla="*/ 0 h 727363"/>
              <a:gd name="connsiteX1" fmla="*/ 9144000 w 9144000"/>
              <a:gd name="connsiteY1" fmla="*/ 0 h 727363"/>
              <a:gd name="connsiteX2" fmla="*/ 9144000 w 9144000"/>
              <a:gd name="connsiteY2" fmla="*/ 727363 h 727363"/>
              <a:gd name="connsiteX3" fmla="*/ 0 w 9144000"/>
              <a:gd name="connsiteY3" fmla="*/ 727363 h 727363"/>
              <a:gd name="connsiteX4" fmla="*/ 0 w 9144000"/>
              <a:gd name="connsiteY4" fmla="*/ 0 h 727363"/>
              <a:gd name="connsiteX0" fmla="*/ 0 w 9155759"/>
              <a:gd name="connsiteY0" fmla="*/ 0 h 927253"/>
              <a:gd name="connsiteX1" fmla="*/ 9144000 w 9155759"/>
              <a:gd name="connsiteY1" fmla="*/ 0 h 927253"/>
              <a:gd name="connsiteX2" fmla="*/ 9155759 w 9155759"/>
              <a:gd name="connsiteY2" fmla="*/ 927253 h 927253"/>
              <a:gd name="connsiteX3" fmla="*/ 0 w 9155759"/>
              <a:gd name="connsiteY3" fmla="*/ 727363 h 927253"/>
              <a:gd name="connsiteX4" fmla="*/ 0 w 9155759"/>
              <a:gd name="connsiteY4" fmla="*/ 0 h 927253"/>
              <a:gd name="connsiteX0" fmla="*/ 0 w 9155759"/>
              <a:gd name="connsiteY0" fmla="*/ 0 h 936540"/>
              <a:gd name="connsiteX1" fmla="*/ 9144000 w 9155759"/>
              <a:gd name="connsiteY1" fmla="*/ 0 h 936540"/>
              <a:gd name="connsiteX2" fmla="*/ 9155759 w 9155759"/>
              <a:gd name="connsiteY2" fmla="*/ 927253 h 936540"/>
              <a:gd name="connsiteX3" fmla="*/ 29883 w 9155759"/>
              <a:gd name="connsiteY3" fmla="*/ 936540 h 936540"/>
              <a:gd name="connsiteX4" fmla="*/ 0 w 9155759"/>
              <a:gd name="connsiteY4" fmla="*/ 0 h 936540"/>
              <a:gd name="connsiteX0" fmla="*/ 0 w 9170700"/>
              <a:gd name="connsiteY0" fmla="*/ 0 h 936540"/>
              <a:gd name="connsiteX1" fmla="*/ 9144000 w 9170700"/>
              <a:gd name="connsiteY1" fmla="*/ 0 h 936540"/>
              <a:gd name="connsiteX2" fmla="*/ 9170700 w 9170700"/>
              <a:gd name="connsiteY2" fmla="*/ 747959 h 936540"/>
              <a:gd name="connsiteX3" fmla="*/ 29883 w 9170700"/>
              <a:gd name="connsiteY3" fmla="*/ 936540 h 936540"/>
              <a:gd name="connsiteX4" fmla="*/ 0 w 9170700"/>
              <a:gd name="connsiteY4" fmla="*/ 0 h 936540"/>
              <a:gd name="connsiteX0" fmla="*/ 44823 w 9215523"/>
              <a:gd name="connsiteY0" fmla="*/ 0 h 1041128"/>
              <a:gd name="connsiteX1" fmla="*/ 9188823 w 9215523"/>
              <a:gd name="connsiteY1" fmla="*/ 0 h 1041128"/>
              <a:gd name="connsiteX2" fmla="*/ 9215523 w 9215523"/>
              <a:gd name="connsiteY2" fmla="*/ 747959 h 1041128"/>
              <a:gd name="connsiteX3" fmla="*/ 0 w 9215523"/>
              <a:gd name="connsiteY3" fmla="*/ 1041128 h 1041128"/>
              <a:gd name="connsiteX4" fmla="*/ 44823 w 9215523"/>
              <a:gd name="connsiteY4" fmla="*/ 0 h 1041128"/>
              <a:gd name="connsiteX0" fmla="*/ 0 w 9170700"/>
              <a:gd name="connsiteY0" fmla="*/ 0 h 921599"/>
              <a:gd name="connsiteX1" fmla="*/ 9144000 w 9170700"/>
              <a:gd name="connsiteY1" fmla="*/ 0 h 921599"/>
              <a:gd name="connsiteX2" fmla="*/ 9170700 w 9170700"/>
              <a:gd name="connsiteY2" fmla="*/ 747959 h 921599"/>
              <a:gd name="connsiteX3" fmla="*/ 14942 w 9170700"/>
              <a:gd name="connsiteY3" fmla="*/ 921599 h 921599"/>
              <a:gd name="connsiteX4" fmla="*/ 0 w 9170700"/>
              <a:gd name="connsiteY4" fmla="*/ 0 h 921599"/>
              <a:gd name="connsiteX0" fmla="*/ 0 w 9170700"/>
              <a:gd name="connsiteY0" fmla="*/ 0 h 891717"/>
              <a:gd name="connsiteX1" fmla="*/ 9144000 w 9170700"/>
              <a:gd name="connsiteY1" fmla="*/ 0 h 891717"/>
              <a:gd name="connsiteX2" fmla="*/ 9170700 w 9170700"/>
              <a:gd name="connsiteY2" fmla="*/ 747959 h 891717"/>
              <a:gd name="connsiteX3" fmla="*/ 1 w 9170700"/>
              <a:gd name="connsiteY3" fmla="*/ 891717 h 891717"/>
              <a:gd name="connsiteX4" fmla="*/ 0 w 9170700"/>
              <a:gd name="connsiteY4" fmla="*/ 0 h 891717"/>
              <a:gd name="connsiteX0" fmla="*/ 0 w 9170700"/>
              <a:gd name="connsiteY0" fmla="*/ 0 h 891717"/>
              <a:gd name="connsiteX1" fmla="*/ 9144000 w 9170700"/>
              <a:gd name="connsiteY1" fmla="*/ 0 h 891717"/>
              <a:gd name="connsiteX2" fmla="*/ 9170700 w 9170700"/>
              <a:gd name="connsiteY2" fmla="*/ 628429 h 891717"/>
              <a:gd name="connsiteX3" fmla="*/ 1 w 9170700"/>
              <a:gd name="connsiteY3" fmla="*/ 891717 h 891717"/>
              <a:gd name="connsiteX4" fmla="*/ 0 w 9170700"/>
              <a:gd name="connsiteY4" fmla="*/ 0 h 891717"/>
              <a:gd name="connsiteX0" fmla="*/ 0 w 9170700"/>
              <a:gd name="connsiteY0" fmla="*/ 0 h 996305"/>
              <a:gd name="connsiteX1" fmla="*/ 9144000 w 9170700"/>
              <a:gd name="connsiteY1" fmla="*/ 0 h 996305"/>
              <a:gd name="connsiteX2" fmla="*/ 9170700 w 9170700"/>
              <a:gd name="connsiteY2" fmla="*/ 628429 h 996305"/>
              <a:gd name="connsiteX3" fmla="*/ 1 w 9170700"/>
              <a:gd name="connsiteY3" fmla="*/ 996305 h 996305"/>
              <a:gd name="connsiteX4" fmla="*/ 0 w 9170700"/>
              <a:gd name="connsiteY4" fmla="*/ 0 h 996305"/>
              <a:gd name="connsiteX0" fmla="*/ 0 w 9170700"/>
              <a:gd name="connsiteY0" fmla="*/ 0 h 996305"/>
              <a:gd name="connsiteX1" fmla="*/ 9144000 w 9170700"/>
              <a:gd name="connsiteY1" fmla="*/ 0 h 996305"/>
              <a:gd name="connsiteX2" fmla="*/ 9170700 w 9170700"/>
              <a:gd name="connsiteY2" fmla="*/ 553724 h 996305"/>
              <a:gd name="connsiteX3" fmla="*/ 1 w 9170700"/>
              <a:gd name="connsiteY3" fmla="*/ 996305 h 996305"/>
              <a:gd name="connsiteX4" fmla="*/ 0 w 9170700"/>
              <a:gd name="connsiteY4" fmla="*/ 0 h 996305"/>
              <a:gd name="connsiteX0" fmla="*/ 0 w 9144000"/>
              <a:gd name="connsiteY0" fmla="*/ 0 h 996305"/>
              <a:gd name="connsiteX1" fmla="*/ 9144000 w 9144000"/>
              <a:gd name="connsiteY1" fmla="*/ 0 h 996305"/>
              <a:gd name="connsiteX2" fmla="*/ 9132600 w 9144000"/>
              <a:gd name="connsiteY2" fmla="*/ 566424 h 996305"/>
              <a:gd name="connsiteX3" fmla="*/ 1 w 9144000"/>
              <a:gd name="connsiteY3" fmla="*/ 996305 h 996305"/>
              <a:gd name="connsiteX4" fmla="*/ 0 w 9144000"/>
              <a:gd name="connsiteY4" fmla="*/ 0 h 996305"/>
              <a:gd name="connsiteX0" fmla="*/ 0 w 9145300"/>
              <a:gd name="connsiteY0" fmla="*/ 0 h 996305"/>
              <a:gd name="connsiteX1" fmla="*/ 9144000 w 9145300"/>
              <a:gd name="connsiteY1" fmla="*/ 0 h 996305"/>
              <a:gd name="connsiteX2" fmla="*/ 9145300 w 9145300"/>
              <a:gd name="connsiteY2" fmla="*/ 566424 h 996305"/>
              <a:gd name="connsiteX3" fmla="*/ 1 w 9145300"/>
              <a:gd name="connsiteY3" fmla="*/ 996305 h 996305"/>
              <a:gd name="connsiteX4" fmla="*/ 0 w 9145300"/>
              <a:gd name="connsiteY4" fmla="*/ 0 h 99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300" h="996305">
                <a:moveTo>
                  <a:pt x="0" y="0"/>
                </a:moveTo>
                <a:lnTo>
                  <a:pt x="9144000" y="0"/>
                </a:lnTo>
                <a:cubicBezTo>
                  <a:pt x="9144433" y="188808"/>
                  <a:pt x="9144867" y="377616"/>
                  <a:pt x="9145300" y="566424"/>
                </a:cubicBezTo>
                <a:lnTo>
                  <a:pt x="1" y="996305"/>
                </a:lnTo>
                <a:cubicBezTo>
                  <a:pt x="1" y="699066"/>
                  <a:pt x="0" y="297239"/>
                  <a:pt x="0" y="0"/>
                </a:cubicBezTo>
                <a:close/>
              </a:path>
            </a:pathLst>
          </a:custGeom>
          <a:solidFill>
            <a:srgbClr val="012158"/>
          </a:solidFill>
          <a:ln>
            <a:solidFill>
              <a:schemeClr val="tx2">
                <a:lumMod val="75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0" name="Picture 9" descr="UVA_Primary_white.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9706" y="277922"/>
            <a:ext cx="1408412" cy="347190"/>
          </a:xfrm>
          <a:prstGeom prst="rect">
            <a:avLst/>
          </a:prstGeom>
        </p:spPr>
      </p:pic>
      <p:sp>
        <p:nvSpPr>
          <p:cNvPr id="11" name="Slide Number Placeholder 2"/>
          <p:cNvSpPr>
            <a:spLocks noGrp="1"/>
          </p:cNvSpPr>
          <p:nvPr>
            <p:ph type="sldNum" sz="quarter" idx="4"/>
          </p:nvPr>
        </p:nvSpPr>
        <p:spPr>
          <a:xfrm>
            <a:off x="6794500" y="4642644"/>
            <a:ext cx="2133600" cy="274637"/>
          </a:xfrm>
          <a:prstGeom prst="rect">
            <a:avLst/>
          </a:prstGeom>
        </p:spPr>
        <p:txBody>
          <a:bodyPr/>
          <a:lstStyle>
            <a:lvl1pPr algn="r">
              <a:defRPr sz="1600">
                <a:solidFill>
                  <a:schemeClr val="bg1"/>
                </a:solidFill>
                <a:latin typeface="ITC Franklin Gothic Std Book Compressed"/>
              </a:defRPr>
            </a:lvl1pPr>
          </a:lstStyle>
          <a:p>
            <a:fld id="{409E7A56-7F28-5944-A19D-CB61015FC752}" type="slidenum">
              <a:rPr lang="en-US" smtClean="0"/>
              <a:pPr/>
              <a:t>‹#›</a:t>
            </a:fld>
            <a:endParaRPr lang="en-US" dirty="0"/>
          </a:p>
        </p:txBody>
      </p:sp>
    </p:spTree>
    <p:extLst>
      <p:ext uri="{BB962C8B-B14F-4D97-AF65-F5344CB8AC3E}">
        <p14:creationId xmlns:p14="http://schemas.microsoft.com/office/powerpoint/2010/main" val="925503877"/>
      </p:ext>
    </p:extLst>
  </p:cSld>
  <p:clrMap bg1="lt1" tx1="dk1" bg2="lt2" tx2="dk2" accent1="accent1" accent2="accent2" accent3="accent3" accent4="accent4" accent5="accent5" accent6="accent6" hlink="hlink" folHlink="folHlink"/>
  <p:sldLayoutIdLst>
    <p:sldLayoutId id="2147483731" r:id="rId1"/>
    <p:sldLayoutId id="2147483749" r:id="rId2"/>
    <p:sldLayoutId id="214748375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2277770" y="2495550"/>
            <a:ext cx="4584700" cy="419100"/>
          </a:xfrm>
        </p:spPr>
        <p:txBody>
          <a:bodyPr/>
          <a:lstStyle/>
          <a:p>
            <a:r>
              <a:rPr lang="en-US" sz="1400" dirty="0" smtClean="0"/>
              <a:t>Margaret C. Tracci, MD, JD</a:t>
            </a:r>
            <a:endParaRPr lang="en-US" sz="1400" dirty="0"/>
          </a:p>
        </p:txBody>
      </p:sp>
      <p:sp>
        <p:nvSpPr>
          <p:cNvPr id="11" name="Text Placeholder 10"/>
          <p:cNvSpPr>
            <a:spLocks noGrp="1"/>
          </p:cNvSpPr>
          <p:nvPr>
            <p:ph type="body" sz="quarter" idx="13"/>
          </p:nvPr>
        </p:nvSpPr>
        <p:spPr>
          <a:xfrm>
            <a:off x="1438275" y="2828925"/>
            <a:ext cx="6400800" cy="590550"/>
          </a:xfrm>
        </p:spPr>
        <p:txBody>
          <a:bodyPr/>
          <a:lstStyle/>
          <a:p>
            <a:r>
              <a:rPr lang="en-US" sz="1100" dirty="0" smtClean="0"/>
              <a:t>University of Virginia Health Care Symposium</a:t>
            </a:r>
            <a:endParaRPr lang="en-US" sz="1100" dirty="0"/>
          </a:p>
          <a:p>
            <a:r>
              <a:rPr lang="en-US" sz="1100" dirty="0" smtClean="0"/>
              <a:t>325 Russell Senate Office Building</a:t>
            </a:r>
            <a:endParaRPr lang="en-US" sz="1100" dirty="0" smtClean="0"/>
          </a:p>
          <a:p>
            <a:r>
              <a:rPr lang="en-US" sz="1100" dirty="0" smtClean="0"/>
              <a:t>November 18, </a:t>
            </a:r>
            <a:r>
              <a:rPr lang="en-US" sz="1100" dirty="0" smtClean="0"/>
              <a:t>2016</a:t>
            </a:r>
            <a:endParaRPr lang="en-US" sz="1100" dirty="0"/>
          </a:p>
          <a:p>
            <a:endParaRPr lang="en-US" dirty="0"/>
          </a:p>
        </p:txBody>
      </p:sp>
      <p:sp>
        <p:nvSpPr>
          <p:cNvPr id="12" name="Text Placeholder 11"/>
          <p:cNvSpPr>
            <a:spLocks noGrp="1"/>
          </p:cNvSpPr>
          <p:nvPr>
            <p:ph type="body" sz="quarter" idx="14"/>
          </p:nvPr>
        </p:nvSpPr>
        <p:spPr>
          <a:xfrm>
            <a:off x="1171575" y="692150"/>
            <a:ext cx="7419975" cy="698500"/>
          </a:xfrm>
        </p:spPr>
        <p:txBody>
          <a:bodyPr/>
          <a:lstStyle/>
          <a:p>
            <a:r>
              <a:rPr lang="en-US" sz="2800" dirty="0" smtClean="0"/>
              <a:t>The Move to value:</a:t>
            </a:r>
            <a:endParaRPr lang="en-US" sz="2800" dirty="0"/>
          </a:p>
        </p:txBody>
      </p:sp>
      <p:sp>
        <p:nvSpPr>
          <p:cNvPr id="13" name="Text Placeholder 12"/>
          <p:cNvSpPr>
            <a:spLocks noGrp="1"/>
          </p:cNvSpPr>
          <p:nvPr>
            <p:ph type="body" sz="quarter" idx="15"/>
          </p:nvPr>
        </p:nvSpPr>
        <p:spPr>
          <a:xfrm>
            <a:off x="1438275" y="1276350"/>
            <a:ext cx="6972300" cy="431800"/>
          </a:xfrm>
        </p:spPr>
        <p:txBody>
          <a:bodyPr/>
          <a:lstStyle/>
          <a:p>
            <a:r>
              <a:rPr lang="en-US" sz="1800" dirty="0" smtClean="0"/>
              <a:t>Provider and Patient Perspective on Opportunities and Pitfalls</a:t>
            </a:r>
            <a:endParaRPr lang="en-US" sz="1800" dirty="0"/>
          </a:p>
          <a:p>
            <a:endParaRPr lang="en-US" sz="1800" dirty="0"/>
          </a:p>
        </p:txBody>
      </p:sp>
    </p:spTree>
    <p:extLst>
      <p:ext uri="{BB962C8B-B14F-4D97-AF65-F5344CB8AC3E}">
        <p14:creationId xmlns:p14="http://schemas.microsoft.com/office/powerpoint/2010/main" val="3167593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normAutofit fontScale="77500" lnSpcReduction="20000"/>
          </a:bodyPr>
          <a:lstStyle/>
          <a:p>
            <a:r>
              <a:rPr lang="en-US" smtClean="0"/>
              <a:t>Brandeis University</a:t>
            </a:r>
            <a:endParaRPr lang="en-US" dirty="0"/>
          </a:p>
        </p:txBody>
      </p:sp>
      <p:sp>
        <p:nvSpPr>
          <p:cNvPr id="5" name="Slide Number Placeholder 4"/>
          <p:cNvSpPr>
            <a:spLocks noGrp="1"/>
          </p:cNvSpPr>
          <p:nvPr>
            <p:ph type="sldNum" sz="quarter" idx="12"/>
          </p:nvPr>
        </p:nvSpPr>
        <p:spPr/>
        <p:txBody>
          <a:bodyPr/>
          <a:lstStyle/>
          <a:p>
            <a:fld id="{CB3B2D67-C0AE-334F-8648-8288864E50FC}" type="slidenum">
              <a:rPr lang="en-US" smtClean="0"/>
              <a:pPr/>
              <a:t>10</a:t>
            </a:fld>
            <a:endParaRPr lang="en-US" dirty="0"/>
          </a:p>
        </p:txBody>
      </p:sp>
      <p:pic>
        <p:nvPicPr>
          <p:cNvPr id="6" name="Picture 4" descr="http://www.economist.com/images/20090627/20090627issuecovUS400.jpg"/>
          <p:cNvPicPr>
            <a:picLocks noChangeAspect="1" noChangeArrowheads="1"/>
          </p:cNvPicPr>
          <p:nvPr/>
        </p:nvPicPr>
        <p:blipFill>
          <a:blip r:embed="rId3"/>
          <a:srcRect/>
          <a:stretch>
            <a:fillRect/>
          </a:stretch>
        </p:blipFill>
        <p:spPr bwMode="auto">
          <a:xfrm>
            <a:off x="3065091" y="973266"/>
            <a:ext cx="3013820" cy="4067841"/>
          </a:xfrm>
          <a:prstGeom prst="rect">
            <a:avLst/>
          </a:prstGeom>
          <a:noFill/>
          <a:ln w="9525">
            <a:noFill/>
            <a:miter lim="800000"/>
            <a:headEnd/>
            <a:tailEnd/>
          </a:ln>
        </p:spPr>
      </p:pic>
      <p:sp>
        <p:nvSpPr>
          <p:cNvPr id="2" name="TextBox 1"/>
          <p:cNvSpPr txBox="1"/>
          <p:nvPr/>
        </p:nvSpPr>
        <p:spPr>
          <a:xfrm>
            <a:off x="781050" y="200025"/>
            <a:ext cx="7934325" cy="646331"/>
          </a:xfrm>
          <a:prstGeom prst="rect">
            <a:avLst/>
          </a:prstGeom>
          <a:noFill/>
        </p:spPr>
        <p:txBody>
          <a:bodyPr wrap="square" rtlCol="0">
            <a:spAutoFit/>
          </a:bodyPr>
          <a:lstStyle/>
          <a:p>
            <a:pPr algn="ctr"/>
            <a:r>
              <a:rPr lang="en-US" sz="3600" dirty="0" smtClean="0">
                <a:solidFill>
                  <a:srgbClr val="E35A28"/>
                </a:solidFill>
              </a:rPr>
              <a:t>The Provider</a:t>
            </a:r>
            <a:endParaRPr lang="en-US" sz="3600" dirty="0">
              <a:solidFill>
                <a:srgbClr val="E35A28"/>
              </a:solidFill>
            </a:endParaRPr>
          </a:p>
        </p:txBody>
      </p:sp>
    </p:spTree>
    <p:extLst>
      <p:ext uri="{BB962C8B-B14F-4D97-AF65-F5344CB8AC3E}">
        <p14:creationId xmlns:p14="http://schemas.microsoft.com/office/powerpoint/2010/main" val="1861147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1450"/>
            <a:ext cx="7772400" cy="685800"/>
          </a:xfrm>
        </p:spPr>
        <p:txBody>
          <a:bodyPr>
            <a:normAutofit fontScale="90000"/>
          </a:bodyPr>
          <a:lstStyle/>
          <a:p>
            <a:r>
              <a:rPr lang="en-US" sz="3200" dirty="0" smtClean="0">
                <a:solidFill>
                  <a:srgbClr val="FFC000"/>
                </a:solidFill>
              </a:rPr>
              <a:t>Physician Anxiety About MACRA: </a:t>
            </a:r>
            <a:r>
              <a:rPr lang="en-US" sz="3200" dirty="0"/>
              <a:t>Cost</a:t>
            </a:r>
            <a:br>
              <a:rPr lang="en-US" sz="3200" dirty="0"/>
            </a:br>
            <a:endParaRPr lang="en-US" sz="3200" dirty="0">
              <a:solidFill>
                <a:srgbClr val="FFC000"/>
              </a:solidFill>
            </a:endParaRPr>
          </a:p>
        </p:txBody>
      </p:sp>
      <p:sp>
        <p:nvSpPr>
          <p:cNvPr id="3" name="Content Placeholder 2"/>
          <p:cNvSpPr>
            <a:spLocks noGrp="1"/>
          </p:cNvSpPr>
          <p:nvPr>
            <p:ph idx="1"/>
          </p:nvPr>
        </p:nvSpPr>
        <p:spPr>
          <a:xfrm>
            <a:off x="685800" y="1028700"/>
            <a:ext cx="8001000" cy="4000500"/>
          </a:xfrm>
        </p:spPr>
        <p:txBody>
          <a:bodyPr>
            <a:normAutofit/>
          </a:bodyPr>
          <a:lstStyle/>
          <a:p>
            <a:r>
              <a:rPr lang="en-US" sz="2100" dirty="0" smtClean="0"/>
              <a:t>Payers may see cost savings, but: financial impact of value models on providers difficult to predict</a:t>
            </a:r>
          </a:p>
          <a:p>
            <a:r>
              <a:rPr lang="en-US" sz="2200" dirty="0" smtClean="0"/>
              <a:t>Substantial costs to adapt/adopt</a:t>
            </a:r>
          </a:p>
          <a:p>
            <a:r>
              <a:rPr lang="en-US" sz="2200" dirty="0" smtClean="0"/>
              <a:t>Significant new compliance cost, including IT and annual reporting changes</a:t>
            </a:r>
          </a:p>
          <a:p>
            <a:r>
              <a:rPr lang="en-US" sz="2200" dirty="0" smtClean="0"/>
              <a:t>Distribution of cost exposure/shared savings among providers unclear</a:t>
            </a:r>
          </a:p>
          <a:p>
            <a:r>
              <a:rPr lang="en-US" sz="2200" dirty="0" smtClean="0"/>
              <a:t>Significant, unpredictable effects of consolidation</a:t>
            </a:r>
          </a:p>
          <a:p>
            <a:pPr lvl="1"/>
            <a:endParaRPr lang="en-US" dirty="0"/>
          </a:p>
        </p:txBody>
      </p:sp>
    </p:spTree>
    <p:extLst>
      <p:ext uri="{BB962C8B-B14F-4D97-AF65-F5344CB8AC3E}">
        <p14:creationId xmlns:p14="http://schemas.microsoft.com/office/powerpoint/2010/main" val="2332548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rPr>
              <a:t>Physician Anxiety About MACRA</a:t>
            </a:r>
            <a:r>
              <a:rPr lang="en-US" sz="3600" dirty="0" smtClean="0">
                <a:solidFill>
                  <a:srgbClr val="FFC000"/>
                </a:solidFill>
              </a:rPr>
              <a:t>: </a:t>
            </a:r>
            <a:r>
              <a:rPr lang="en-US" sz="3600" dirty="0" smtClean="0"/>
              <a:t>Quality</a:t>
            </a:r>
            <a:endParaRPr lang="en-US" sz="3600" dirty="0"/>
          </a:p>
        </p:txBody>
      </p:sp>
      <p:sp>
        <p:nvSpPr>
          <p:cNvPr id="3" name="Content Placeholder 2"/>
          <p:cNvSpPr>
            <a:spLocks noGrp="1"/>
          </p:cNvSpPr>
          <p:nvPr>
            <p:ph idx="1"/>
          </p:nvPr>
        </p:nvSpPr>
        <p:spPr>
          <a:xfrm>
            <a:off x="523875" y="1257301"/>
            <a:ext cx="8229600" cy="3394472"/>
          </a:xfrm>
        </p:spPr>
        <p:txBody>
          <a:bodyPr/>
          <a:lstStyle/>
          <a:p>
            <a:r>
              <a:rPr lang="en-US" sz="2000" dirty="0" smtClean="0"/>
              <a:t>Metrics</a:t>
            </a:r>
            <a:endParaRPr lang="en-US" sz="2000" dirty="0"/>
          </a:p>
          <a:p>
            <a:pPr lvl="1"/>
            <a:r>
              <a:rPr lang="en-US" sz="2000" dirty="0"/>
              <a:t>Little </a:t>
            </a:r>
            <a:r>
              <a:rPr lang="en-US" sz="2000" i="1" dirty="0"/>
              <a:t>actionable</a:t>
            </a:r>
            <a:r>
              <a:rPr lang="en-US" sz="2000" dirty="0"/>
              <a:t> data with regard to improving </a:t>
            </a:r>
            <a:r>
              <a:rPr lang="en-US" sz="2000" dirty="0" smtClean="0"/>
              <a:t>outcomes</a:t>
            </a:r>
            <a:endParaRPr lang="en-US" sz="2000" dirty="0"/>
          </a:p>
          <a:p>
            <a:pPr lvl="1"/>
            <a:r>
              <a:rPr lang="en-US" sz="2000" dirty="0" smtClean="0"/>
              <a:t>Current </a:t>
            </a:r>
            <a:r>
              <a:rPr lang="en-US" sz="2000" dirty="0"/>
              <a:t>value models primary care focused, many providers have access to few clinically relevant measures</a:t>
            </a:r>
          </a:p>
          <a:p>
            <a:pPr lvl="1"/>
            <a:r>
              <a:rPr lang="en-US" sz="2000" dirty="0"/>
              <a:t>Continued dependence on process measures</a:t>
            </a:r>
          </a:p>
          <a:p>
            <a:pPr lvl="1"/>
            <a:r>
              <a:rPr lang="en-US" sz="2000" dirty="0"/>
              <a:t>Unclear how to incorporate patient-centered </a:t>
            </a:r>
            <a:r>
              <a:rPr lang="en-US" sz="2000" dirty="0" smtClean="0"/>
              <a:t>metrics</a:t>
            </a:r>
            <a:endParaRPr lang="en-US" sz="2000" dirty="0"/>
          </a:p>
          <a:p>
            <a:endParaRPr lang="en-US" sz="1600" dirty="0"/>
          </a:p>
        </p:txBody>
      </p:sp>
      <p:sp>
        <p:nvSpPr>
          <p:cNvPr id="4" name="Slide Number Placeholder 3"/>
          <p:cNvSpPr>
            <a:spLocks noGrp="1"/>
          </p:cNvSpPr>
          <p:nvPr>
            <p:ph type="sldNum" sz="quarter" idx="12"/>
          </p:nvPr>
        </p:nvSpPr>
        <p:spPr/>
        <p:txBody>
          <a:bodyPr/>
          <a:lstStyle/>
          <a:p>
            <a:fld id="{01106CD7-61CE-4600-9CFE-1B7E05C4CB97}" type="slidenum">
              <a:rPr lang="en-US" smtClean="0"/>
              <a:t>12</a:t>
            </a:fld>
            <a:endParaRPr lang="en-US"/>
          </a:p>
        </p:txBody>
      </p:sp>
    </p:spTree>
    <p:extLst>
      <p:ext uri="{BB962C8B-B14F-4D97-AF65-F5344CB8AC3E}">
        <p14:creationId xmlns:p14="http://schemas.microsoft.com/office/powerpoint/2010/main" val="239438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rPr>
              <a:t>Physician Anxiety About MACRA: </a:t>
            </a:r>
            <a:r>
              <a:rPr lang="en-US" sz="3600" dirty="0" smtClean="0"/>
              <a:t>Access</a:t>
            </a:r>
            <a:endParaRPr lang="en-US" sz="3600" dirty="0"/>
          </a:p>
        </p:txBody>
      </p:sp>
      <p:sp>
        <p:nvSpPr>
          <p:cNvPr id="3" name="Content Placeholder 2"/>
          <p:cNvSpPr>
            <a:spLocks noGrp="1"/>
          </p:cNvSpPr>
          <p:nvPr>
            <p:ph idx="1"/>
          </p:nvPr>
        </p:nvSpPr>
        <p:spPr/>
        <p:txBody>
          <a:bodyPr>
            <a:normAutofit/>
          </a:bodyPr>
          <a:lstStyle/>
          <a:p>
            <a:r>
              <a:rPr lang="en-US" sz="2000" dirty="0" smtClean="0"/>
              <a:t>Focus </a:t>
            </a:r>
            <a:r>
              <a:rPr lang="en-US" sz="2000" dirty="0"/>
              <a:t>on cost reduction blunt</a:t>
            </a:r>
          </a:p>
          <a:p>
            <a:pPr lvl="1"/>
            <a:r>
              <a:rPr lang="en-US" sz="1600" dirty="0"/>
              <a:t>Short term view of cost reduction</a:t>
            </a:r>
          </a:p>
          <a:p>
            <a:pPr lvl="1"/>
            <a:r>
              <a:rPr lang="en-US" sz="1600" dirty="0"/>
              <a:t>Reduction in referrals</a:t>
            </a:r>
          </a:p>
          <a:p>
            <a:pPr lvl="1"/>
            <a:r>
              <a:rPr lang="en-US" sz="1600" dirty="0"/>
              <a:t>“Appropriateness” more difficult to </a:t>
            </a:r>
            <a:r>
              <a:rPr lang="en-US" sz="1600" dirty="0" smtClean="0"/>
              <a:t>achieve</a:t>
            </a:r>
          </a:p>
          <a:p>
            <a:pPr marL="457200" lvl="1" indent="0">
              <a:buNone/>
            </a:pPr>
            <a:endParaRPr lang="en-US" sz="1600" dirty="0"/>
          </a:p>
          <a:p>
            <a:r>
              <a:rPr lang="en-US" sz="2000" dirty="0" smtClean="0"/>
              <a:t>Workforce  </a:t>
            </a:r>
            <a:endParaRPr lang="en-US" sz="2000" dirty="0"/>
          </a:p>
          <a:p>
            <a:pPr lvl="1"/>
            <a:r>
              <a:rPr lang="en-US" sz="1600" dirty="0"/>
              <a:t>Regulatory </a:t>
            </a:r>
            <a:r>
              <a:rPr lang="en-US" sz="1600" dirty="0" smtClean="0"/>
              <a:t>burden/workflow </a:t>
            </a:r>
            <a:r>
              <a:rPr lang="en-US" sz="1600" dirty="0" smtClean="0"/>
              <a:t>impact on </a:t>
            </a:r>
            <a:r>
              <a:rPr lang="en-US" sz="1600" dirty="0"/>
              <a:t>productivity</a:t>
            </a:r>
          </a:p>
          <a:p>
            <a:pPr lvl="1"/>
            <a:r>
              <a:rPr lang="en-US" sz="1600" dirty="0"/>
              <a:t>Aging workforce/early retirement trend</a:t>
            </a:r>
          </a:p>
          <a:p>
            <a:pPr lvl="1"/>
            <a:r>
              <a:rPr lang="en-US" sz="1600" dirty="0" smtClean="0"/>
              <a:t>Impact of employed physician model on productivity</a:t>
            </a:r>
            <a:endParaRPr lang="en-US" sz="1600" dirty="0"/>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01106CD7-61CE-4600-9CFE-1B7E05C4CB97}" type="slidenum">
              <a:rPr lang="en-US" smtClean="0"/>
              <a:t>13</a:t>
            </a:fld>
            <a:endParaRPr lang="en-US"/>
          </a:p>
        </p:txBody>
      </p:sp>
    </p:spTree>
    <p:extLst>
      <p:ext uri="{BB962C8B-B14F-4D97-AF65-F5344CB8AC3E}">
        <p14:creationId xmlns:p14="http://schemas.microsoft.com/office/powerpoint/2010/main" val="1945191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35A28"/>
                </a:solidFill>
              </a:rPr>
              <a:t>The Patient?</a:t>
            </a:r>
            <a:endParaRPr lang="en-US" dirty="0">
              <a:solidFill>
                <a:srgbClr val="E35A28"/>
              </a:solidFill>
            </a:endParaRPr>
          </a:p>
        </p:txBody>
      </p:sp>
      <p:sp>
        <p:nvSpPr>
          <p:cNvPr id="3" name="Content Placeholder 2"/>
          <p:cNvSpPr>
            <a:spLocks noGrp="1"/>
          </p:cNvSpPr>
          <p:nvPr>
            <p:ph idx="1"/>
          </p:nvPr>
        </p:nvSpPr>
        <p:spPr/>
        <p:txBody>
          <a:bodyPr/>
          <a:lstStyle/>
          <a:p>
            <a:r>
              <a:rPr lang="en-US" dirty="0" smtClean="0"/>
              <a:t>Will come back to this later…</a:t>
            </a:r>
            <a:endParaRPr lang="en-US" dirty="0"/>
          </a:p>
        </p:txBody>
      </p:sp>
      <p:sp>
        <p:nvSpPr>
          <p:cNvPr id="4" name="Slide Number Placeholder 3"/>
          <p:cNvSpPr>
            <a:spLocks noGrp="1"/>
          </p:cNvSpPr>
          <p:nvPr>
            <p:ph type="sldNum" sz="quarter" idx="12"/>
          </p:nvPr>
        </p:nvSpPr>
        <p:spPr/>
        <p:txBody>
          <a:bodyPr/>
          <a:lstStyle/>
          <a:p>
            <a:fld id="{01106CD7-61CE-4600-9CFE-1B7E05C4CB97}" type="slidenum">
              <a:rPr lang="en-US" smtClean="0"/>
              <a:t>14</a:t>
            </a:fld>
            <a:endParaRPr lang="en-US"/>
          </a:p>
        </p:txBody>
      </p:sp>
    </p:spTree>
    <p:extLst>
      <p:ext uri="{BB962C8B-B14F-4D97-AF65-F5344CB8AC3E}">
        <p14:creationId xmlns:p14="http://schemas.microsoft.com/office/powerpoint/2010/main" val="2834960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229600" cy="857250"/>
          </a:xfrm>
        </p:spPr>
        <p:txBody>
          <a:bodyPr>
            <a:normAutofit fontScale="90000"/>
          </a:bodyPr>
          <a:lstStyle/>
          <a:p>
            <a:r>
              <a:rPr lang="en-US" sz="5400" dirty="0" smtClean="0">
                <a:solidFill>
                  <a:schemeClr val="accent6"/>
                </a:solidFill>
                <a:latin typeface="+mj-lt"/>
              </a:rPr>
              <a:t>Back to The Iron Triangle</a:t>
            </a:r>
            <a:endParaRPr lang="en-US" sz="5400" dirty="0">
              <a:solidFill>
                <a:schemeClr val="accent6"/>
              </a:solidFill>
              <a:latin typeface="+mj-lt"/>
            </a:endParaRPr>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1" y="1657350"/>
            <a:ext cx="3773257" cy="234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714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Drilling Down on MACRA</a:t>
            </a:r>
            <a:endParaRPr lang="en-US" dirty="0"/>
          </a:p>
        </p:txBody>
      </p:sp>
      <p:sp>
        <p:nvSpPr>
          <p:cNvPr id="3" name="Content Placeholder 2"/>
          <p:cNvSpPr>
            <a:spLocks noGrp="1"/>
          </p:cNvSpPr>
          <p:nvPr>
            <p:ph idx="1"/>
          </p:nvPr>
        </p:nvSpPr>
        <p:spPr/>
        <p:txBody>
          <a:bodyPr/>
          <a:lstStyle/>
          <a:p>
            <a:r>
              <a:rPr lang="en-US" dirty="0" smtClean="0"/>
              <a:t>Alternative Payment Model: Bundled Payment</a:t>
            </a:r>
          </a:p>
          <a:p>
            <a:pPr lvl="1"/>
            <a:r>
              <a:rPr lang="en-US" dirty="0" smtClean="0"/>
              <a:t>Overview</a:t>
            </a:r>
          </a:p>
          <a:p>
            <a:pPr lvl="1"/>
            <a:r>
              <a:rPr lang="en-US" dirty="0" smtClean="0"/>
              <a:t>Evaluation</a:t>
            </a:r>
          </a:p>
          <a:p>
            <a:pPr lvl="2"/>
            <a:r>
              <a:rPr lang="en-US" dirty="0" smtClean="0"/>
              <a:t>Payor, provider, patient viewpoints</a:t>
            </a:r>
          </a:p>
          <a:p>
            <a:pPr lvl="2"/>
            <a:r>
              <a:rPr lang="en-US" dirty="0" smtClean="0"/>
              <a:t>The Iron Triangle: impact on cost, quality, access</a:t>
            </a:r>
          </a:p>
          <a:p>
            <a:pPr lvl="1"/>
            <a:endParaRPr lang="en-US" dirty="0"/>
          </a:p>
        </p:txBody>
      </p:sp>
      <p:sp>
        <p:nvSpPr>
          <p:cNvPr id="4" name="Slide Number Placeholder 3"/>
          <p:cNvSpPr>
            <a:spLocks noGrp="1"/>
          </p:cNvSpPr>
          <p:nvPr>
            <p:ph type="sldNum" sz="quarter" idx="12"/>
          </p:nvPr>
        </p:nvSpPr>
        <p:spPr/>
        <p:txBody>
          <a:bodyPr/>
          <a:lstStyle/>
          <a:p>
            <a:fld id="{01106CD7-61CE-4600-9CFE-1B7E05C4CB97}" type="slidenum">
              <a:rPr lang="en-US" smtClean="0"/>
              <a:t>16</a:t>
            </a:fld>
            <a:endParaRPr lang="en-US"/>
          </a:p>
        </p:txBody>
      </p:sp>
    </p:spTree>
    <p:extLst>
      <p:ext uri="{BB962C8B-B14F-4D97-AF65-F5344CB8AC3E}">
        <p14:creationId xmlns:p14="http://schemas.microsoft.com/office/powerpoint/2010/main" val="176387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3140583" y="540804"/>
            <a:ext cx="1295400" cy="9144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rgbClr val="3F3F3F"/>
                </a:solidFill>
              </a:rPr>
              <a:t>ACO</a:t>
            </a:r>
            <a:endParaRPr lang="en-US" sz="1200" dirty="0">
              <a:solidFill>
                <a:srgbClr val="3F3F3F"/>
              </a:solidFill>
            </a:endParaRPr>
          </a:p>
        </p:txBody>
      </p:sp>
      <p:sp>
        <p:nvSpPr>
          <p:cNvPr id="27" name="Rounded Rectangle 26"/>
          <p:cNvSpPr/>
          <p:nvPr/>
        </p:nvSpPr>
        <p:spPr>
          <a:xfrm>
            <a:off x="4662432" y="540804"/>
            <a:ext cx="1295400" cy="9144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rgbClr val="3F3F3F"/>
                </a:solidFill>
              </a:rPr>
              <a:t>Bundled Payments</a:t>
            </a:r>
            <a:endParaRPr lang="en-US" sz="1200" dirty="0">
              <a:solidFill>
                <a:srgbClr val="3F3F3F"/>
              </a:solidFill>
            </a:endParaRPr>
          </a:p>
          <a:p>
            <a:pPr algn="ctr"/>
            <a:endParaRPr lang="en-US" sz="1600" dirty="0">
              <a:solidFill>
                <a:srgbClr val="3F3F3F"/>
              </a:solidFill>
            </a:endParaRPr>
          </a:p>
        </p:txBody>
      </p:sp>
      <p:sp>
        <p:nvSpPr>
          <p:cNvPr id="28" name="Rounded Rectangle 27"/>
          <p:cNvSpPr/>
          <p:nvPr/>
        </p:nvSpPr>
        <p:spPr>
          <a:xfrm>
            <a:off x="6164729" y="540804"/>
            <a:ext cx="1295400" cy="9144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rgbClr val="3F3F3F"/>
              </a:solidFill>
            </a:endParaRPr>
          </a:p>
          <a:p>
            <a:pPr algn="ctr"/>
            <a:r>
              <a:rPr lang="en-US" sz="1600" dirty="0" smtClean="0">
                <a:solidFill>
                  <a:srgbClr val="3F3F3F"/>
                </a:solidFill>
              </a:rPr>
              <a:t>PCMH</a:t>
            </a:r>
            <a:endParaRPr lang="en-US" sz="1200" dirty="0">
              <a:solidFill>
                <a:srgbClr val="3F3F3F"/>
              </a:solidFill>
            </a:endParaRPr>
          </a:p>
          <a:p>
            <a:pPr algn="ctr"/>
            <a:endParaRPr lang="en-US" sz="1600" dirty="0">
              <a:solidFill>
                <a:srgbClr val="3F3F3F"/>
              </a:solidFill>
            </a:endParaRPr>
          </a:p>
        </p:txBody>
      </p:sp>
      <p:sp>
        <p:nvSpPr>
          <p:cNvPr id="30" name="Rounded Rectangle 29"/>
          <p:cNvSpPr/>
          <p:nvPr/>
        </p:nvSpPr>
        <p:spPr>
          <a:xfrm>
            <a:off x="7610317" y="540804"/>
            <a:ext cx="1295400" cy="9144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rgbClr val="3F3F3F"/>
                </a:solidFill>
              </a:rPr>
              <a:t>New Programs</a:t>
            </a:r>
            <a:endParaRPr lang="en-US" sz="1400" dirty="0">
              <a:solidFill>
                <a:srgbClr val="3F3F3F"/>
              </a:solidFill>
            </a:endParaRPr>
          </a:p>
          <a:p>
            <a:pPr algn="ctr"/>
            <a:endParaRPr lang="en-US" sz="1600" dirty="0">
              <a:solidFill>
                <a:srgbClr val="3F3F3F"/>
              </a:solidFill>
            </a:endParaRPr>
          </a:p>
        </p:txBody>
      </p:sp>
      <p:sp>
        <p:nvSpPr>
          <p:cNvPr id="34" name="Right Arrow 33"/>
          <p:cNvSpPr/>
          <p:nvPr/>
        </p:nvSpPr>
        <p:spPr>
          <a:xfrm>
            <a:off x="1841137" y="816267"/>
            <a:ext cx="978408" cy="3634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252492" y="579277"/>
            <a:ext cx="1581150" cy="2308324"/>
          </a:xfrm>
          <a:prstGeom prst="rect">
            <a:avLst/>
          </a:prstGeom>
          <a:noFill/>
          <a:ln>
            <a:solidFill>
              <a:schemeClr val="bg2"/>
            </a:solidFill>
          </a:ln>
        </p:spPr>
        <p:txBody>
          <a:bodyPr wrap="square" rtlCol="0">
            <a:spAutoFit/>
          </a:bodyPr>
          <a:lstStyle/>
          <a:p>
            <a:r>
              <a:rPr lang="en-US" dirty="0" smtClean="0">
                <a:solidFill>
                  <a:schemeClr val="accent6"/>
                </a:solidFill>
              </a:rPr>
              <a:t>Alternative Payment Mechanisms (APM)</a:t>
            </a:r>
          </a:p>
          <a:p>
            <a:r>
              <a:rPr lang="en-US" dirty="0" smtClean="0">
                <a:solidFill>
                  <a:srgbClr val="3F3F3F"/>
                </a:solidFill>
              </a:rPr>
              <a:t> </a:t>
            </a:r>
            <a:endParaRPr lang="en-US" sz="800" dirty="0" smtClean="0">
              <a:solidFill>
                <a:srgbClr val="3F3F3F"/>
              </a:solidFill>
            </a:endParaRPr>
          </a:p>
          <a:p>
            <a:endParaRPr lang="en-US" dirty="0">
              <a:solidFill>
                <a:srgbClr val="3F3F3F"/>
              </a:solidFill>
            </a:endParaRPr>
          </a:p>
          <a:p>
            <a:endParaRPr lang="en-US" dirty="0" smtClean="0">
              <a:solidFill>
                <a:srgbClr val="3F3F3F"/>
              </a:solidFill>
            </a:endParaRPr>
          </a:p>
          <a:p>
            <a:endParaRPr lang="en-US" dirty="0">
              <a:solidFill>
                <a:srgbClr val="3F3F3F"/>
              </a:solidFill>
            </a:endParaRPr>
          </a:p>
        </p:txBody>
      </p:sp>
      <p:sp>
        <p:nvSpPr>
          <p:cNvPr id="2" name="Down Arrow 1"/>
          <p:cNvSpPr/>
          <p:nvPr/>
        </p:nvSpPr>
        <p:spPr>
          <a:xfrm>
            <a:off x="5690962" y="1590675"/>
            <a:ext cx="435483" cy="399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3610653" y="2056191"/>
            <a:ext cx="4451829" cy="16628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2019-2024: 5% Bonus for Participation</a:t>
            </a:r>
          </a:p>
          <a:p>
            <a:pPr algn="ctr"/>
            <a:r>
              <a:rPr lang="en-US" sz="1400" dirty="0" smtClean="0">
                <a:solidFill>
                  <a:schemeClr val="bg1"/>
                </a:solidFill>
              </a:rPr>
              <a:t>25% of revenue: 2019-20</a:t>
            </a:r>
          </a:p>
          <a:p>
            <a:pPr algn="ctr"/>
            <a:r>
              <a:rPr lang="en-US" sz="1400" dirty="0" smtClean="0">
                <a:solidFill>
                  <a:schemeClr val="bg1"/>
                </a:solidFill>
              </a:rPr>
              <a:t>50% of revenue: 2021-2022</a:t>
            </a:r>
          </a:p>
          <a:p>
            <a:pPr algn="ctr"/>
            <a:r>
              <a:rPr lang="en-US" sz="1400" dirty="0" smtClean="0">
                <a:solidFill>
                  <a:schemeClr val="bg1"/>
                </a:solidFill>
              </a:rPr>
              <a:t>75% of revenue: 2023</a:t>
            </a:r>
          </a:p>
          <a:p>
            <a:pPr algn="ctr"/>
            <a:r>
              <a:rPr lang="en-US" sz="1400" dirty="0" smtClean="0">
                <a:solidFill>
                  <a:schemeClr val="bg1"/>
                </a:solidFill>
              </a:rPr>
              <a:t>AND</a:t>
            </a:r>
          </a:p>
          <a:p>
            <a:pPr algn="ctr"/>
            <a:r>
              <a:rPr lang="en-US" sz="1400" dirty="0" smtClean="0">
                <a:solidFill>
                  <a:schemeClr val="bg1"/>
                </a:solidFill>
              </a:rPr>
              <a:t>Providers who qualify for APM bonus exempt from MIPS requirements</a:t>
            </a:r>
            <a:endParaRPr lang="en-US" sz="1400" dirty="0">
              <a:solidFill>
                <a:schemeClr val="bg1"/>
              </a:solidFill>
            </a:endParaRPr>
          </a:p>
        </p:txBody>
      </p:sp>
      <p:sp>
        <p:nvSpPr>
          <p:cNvPr id="7" name="Rounded Rectangle 6"/>
          <p:cNvSpPr/>
          <p:nvPr/>
        </p:nvSpPr>
        <p:spPr>
          <a:xfrm>
            <a:off x="3657600" y="4231242"/>
            <a:ext cx="4308404" cy="740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00"/>
                </a:solidFill>
              </a:rPr>
              <a:t>2025 and beyond: conversion factor </a:t>
            </a:r>
          </a:p>
          <a:p>
            <a:pPr algn="ctr"/>
            <a:r>
              <a:rPr lang="en-US" sz="1600" dirty="0" smtClean="0"/>
              <a:t>FFS 0.25%/year</a:t>
            </a:r>
          </a:p>
          <a:p>
            <a:pPr algn="ctr"/>
            <a:r>
              <a:rPr lang="en-US" sz="1600" dirty="0" smtClean="0"/>
              <a:t>APM 0.75%/year</a:t>
            </a:r>
            <a:endParaRPr lang="en-US" sz="1600"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558" y="3774133"/>
            <a:ext cx="289877" cy="34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4114800" y="2114550"/>
                <a:ext cx="2201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a:fld id="{37082618-375A-4275-BB04-1BC13C8C8D23}" type="mathplaceholder">
                        <a:rPr lang="en-US" i="1" smtClean="0">
                          <a:latin typeface="Cambria Math"/>
                        </a:rPr>
                        <a:t>Type equation here.</a:t>
                      </a:fl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114800" y="2114550"/>
                <a:ext cx="2201244" cy="369332"/>
              </a:xfrm>
              <a:prstGeom prst="rect">
                <a:avLst/>
              </a:prstGeom>
              <a:blipFill rotWithShape="1">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7793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Down on MACRA</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914401"/>
            <a:ext cx="67818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112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1427880" y="3191675"/>
            <a:ext cx="6350870" cy="4754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1754" name="Rectangle 8"/>
          <p:cNvSpPr>
            <a:spLocks noChangeArrowheads="1"/>
          </p:cNvSpPr>
          <p:nvPr/>
        </p:nvSpPr>
        <p:spPr bwMode="auto">
          <a:xfrm>
            <a:off x="6125170" y="4496601"/>
            <a:ext cx="2596352" cy="369332"/>
          </a:xfrm>
          <a:prstGeom prst="rect">
            <a:avLst/>
          </a:prstGeom>
          <a:solidFill>
            <a:srgbClr val="FFFFFF"/>
          </a:solidFill>
          <a:ln w="3175">
            <a:solidFill>
              <a:schemeClr val="tx1"/>
            </a:solidFill>
            <a:miter lim="800000"/>
            <a:headEnd/>
            <a:tailEnd/>
          </a:ln>
        </p:spPr>
        <p:txBody>
          <a:bodyPr wrap="none">
            <a:spAutoFit/>
          </a:bodyPr>
          <a:lstStyle/>
          <a:p>
            <a:r>
              <a:rPr lang="en-US" dirty="0" smtClean="0"/>
              <a:t>30 - 180 </a:t>
            </a:r>
            <a:r>
              <a:rPr lang="en-US" dirty="0"/>
              <a:t>day look-forward</a:t>
            </a:r>
          </a:p>
        </p:txBody>
      </p:sp>
      <p:sp>
        <p:nvSpPr>
          <p:cNvPr id="31757" name="Line 9"/>
          <p:cNvSpPr>
            <a:spLocks noChangeShapeType="1"/>
          </p:cNvSpPr>
          <p:nvPr/>
        </p:nvSpPr>
        <p:spPr bwMode="auto">
          <a:xfrm flipH="1" flipV="1">
            <a:off x="7785100" y="3676423"/>
            <a:ext cx="0" cy="820178"/>
          </a:xfrm>
          <a:prstGeom prst="line">
            <a:avLst/>
          </a:prstGeom>
          <a:noFill/>
          <a:ln w="9525">
            <a:solidFill>
              <a:schemeClr val="tx1"/>
            </a:solidFill>
            <a:round/>
            <a:headEnd/>
            <a:tailEnd type="triangle" w="med" len="med"/>
          </a:ln>
        </p:spPr>
        <p:txBody>
          <a:bodyPr/>
          <a:lstStyle/>
          <a:p>
            <a:endParaRPr lang="en-US" dirty="0"/>
          </a:p>
        </p:txBody>
      </p:sp>
      <p:sp>
        <p:nvSpPr>
          <p:cNvPr id="12290" name="Oval 2"/>
          <p:cNvSpPr>
            <a:spLocks noChangeArrowheads="1"/>
          </p:cNvSpPr>
          <p:nvPr/>
        </p:nvSpPr>
        <p:spPr bwMode="auto">
          <a:xfrm>
            <a:off x="1441177" y="3067851"/>
            <a:ext cx="2660923" cy="84772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9525">
            <a:solidFill>
              <a:schemeClr val="tx1"/>
            </a:solidFill>
            <a:round/>
            <a:headEnd/>
            <a:tailEnd/>
          </a:ln>
          <a:effectLst>
            <a:glow rad="139700">
              <a:srgbClr val="C00000">
                <a:alpha val="40000"/>
              </a:srgbClr>
            </a:glow>
          </a:effectLst>
        </p:spPr>
        <p:txBody>
          <a:bodyPr wrap="none" anchor="ctr"/>
          <a:lstStyle/>
          <a:p>
            <a:pPr algn="ctr">
              <a:defRPr/>
            </a:pPr>
            <a:r>
              <a:rPr lang="en-US" sz="2000" dirty="0">
                <a:latin typeface="Arial" charset="0"/>
                <a:ea typeface="ＭＳ Ｐゴシック" pitchFamily="-110" charset="-128"/>
              </a:rPr>
              <a:t>Index Hospitalization</a:t>
            </a:r>
          </a:p>
        </p:txBody>
      </p:sp>
      <p:sp>
        <p:nvSpPr>
          <p:cNvPr id="19" name="Rectangle 18"/>
          <p:cNvSpPr/>
          <p:nvPr/>
        </p:nvSpPr>
        <p:spPr>
          <a:xfrm>
            <a:off x="1427881" y="2178045"/>
            <a:ext cx="2674219" cy="475475"/>
          </a:xfrm>
          <a:prstGeom prst="rect">
            <a:avLst/>
          </a:prstGeom>
          <a:gradFill flip="none" rotWithShape="1">
            <a:gsLst>
              <a:gs pos="0">
                <a:srgbClr val="CFEE32">
                  <a:tint val="66000"/>
                  <a:satMod val="160000"/>
                </a:srgbClr>
              </a:gs>
              <a:gs pos="50000">
                <a:srgbClr val="CFEE32">
                  <a:tint val="44500"/>
                  <a:satMod val="160000"/>
                </a:srgbClr>
              </a:gs>
              <a:gs pos="100000">
                <a:srgbClr val="CFEE32">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Inpatient Professional</a:t>
            </a:r>
          </a:p>
        </p:txBody>
      </p:sp>
      <p:sp>
        <p:nvSpPr>
          <p:cNvPr id="20" name="Rectangle 19"/>
          <p:cNvSpPr/>
          <p:nvPr/>
        </p:nvSpPr>
        <p:spPr>
          <a:xfrm>
            <a:off x="5208317" y="2178044"/>
            <a:ext cx="609600" cy="473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1" name="Rectangle 20"/>
          <p:cNvSpPr/>
          <p:nvPr/>
        </p:nvSpPr>
        <p:spPr>
          <a:xfrm>
            <a:off x="4102099" y="2178044"/>
            <a:ext cx="649018" cy="4738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3" name="Rectangle 22"/>
          <p:cNvSpPr/>
          <p:nvPr/>
        </p:nvSpPr>
        <p:spPr>
          <a:xfrm>
            <a:off x="5817917" y="2178044"/>
            <a:ext cx="533400" cy="473888"/>
          </a:xfrm>
          <a:prstGeom prst="rect">
            <a:avLst/>
          </a:prstGeom>
          <a:solidFill>
            <a:srgbClr val="7F7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29" name="Straight Arrow Connector 28"/>
          <p:cNvCxnSpPr/>
          <p:nvPr/>
        </p:nvCxnSpPr>
        <p:spPr>
          <a:xfrm rot="5400000" flipH="1" flipV="1">
            <a:off x="1279658" y="2805318"/>
            <a:ext cx="313520"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51117" y="2178044"/>
            <a:ext cx="457200" cy="473888"/>
          </a:xfrm>
          <a:prstGeom prst="rect">
            <a:avLst/>
          </a:prstGeom>
          <a:solidFill>
            <a:srgbClr val="7F7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42" name="Straight Connector 41"/>
          <p:cNvCxnSpPr/>
          <p:nvPr/>
        </p:nvCxnSpPr>
        <p:spPr>
          <a:xfrm rot="5400000">
            <a:off x="7521303" y="3229381"/>
            <a:ext cx="51435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300285" y="3090473"/>
            <a:ext cx="25797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774" name="Rectangle 43"/>
          <p:cNvSpPr>
            <a:spLocks noChangeArrowheads="1"/>
          </p:cNvSpPr>
          <p:nvPr/>
        </p:nvSpPr>
        <p:spPr bwMode="auto">
          <a:xfrm>
            <a:off x="4870776" y="1820077"/>
            <a:ext cx="2397516" cy="369332"/>
          </a:xfrm>
          <a:prstGeom prst="rect">
            <a:avLst/>
          </a:prstGeom>
          <a:noFill/>
          <a:ln w="9525">
            <a:noFill/>
            <a:miter lim="800000"/>
            <a:headEnd/>
            <a:tailEnd/>
          </a:ln>
        </p:spPr>
        <p:txBody>
          <a:bodyPr wrap="none">
            <a:spAutoFit/>
          </a:bodyPr>
          <a:lstStyle/>
          <a:p>
            <a:pPr algn="ctr"/>
            <a:r>
              <a:rPr lang="en-US" dirty="0"/>
              <a:t>Outpatient Professional</a:t>
            </a:r>
          </a:p>
        </p:txBody>
      </p:sp>
      <p:cxnSp>
        <p:nvCxnSpPr>
          <p:cNvPr id="56" name="Straight Arrow Connector 55"/>
          <p:cNvCxnSpPr/>
          <p:nvPr/>
        </p:nvCxnSpPr>
        <p:spPr>
          <a:xfrm rot="5400000" flipH="1" flipV="1">
            <a:off x="7604647" y="2824176"/>
            <a:ext cx="342900" cy="1587"/>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3773219" y="2933713"/>
            <a:ext cx="571497" cy="158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34"/>
          <p:cNvSpPr txBox="1">
            <a:spLocks noChangeArrowheads="1"/>
          </p:cNvSpPr>
          <p:nvPr/>
        </p:nvSpPr>
        <p:spPr bwMode="auto">
          <a:xfrm>
            <a:off x="-63500" y="2164605"/>
            <a:ext cx="1530349" cy="646331"/>
          </a:xfrm>
          <a:prstGeom prst="rect">
            <a:avLst/>
          </a:prstGeom>
          <a:noFill/>
          <a:ln w="9525">
            <a:noFill/>
            <a:miter lim="800000"/>
            <a:headEnd/>
            <a:tailEnd/>
          </a:ln>
        </p:spPr>
        <p:txBody>
          <a:bodyPr wrap="square">
            <a:spAutoFit/>
          </a:bodyPr>
          <a:lstStyle/>
          <a:p>
            <a:pPr algn="ctr"/>
            <a:r>
              <a:rPr lang="en-US" dirty="0"/>
              <a:t>Professional </a:t>
            </a:r>
            <a:r>
              <a:rPr lang="en-US" dirty="0" smtClean="0"/>
              <a:t>services</a:t>
            </a:r>
            <a:endParaRPr lang="en-US" dirty="0"/>
          </a:p>
        </p:txBody>
      </p:sp>
      <p:sp>
        <p:nvSpPr>
          <p:cNvPr id="44" name="TextBox 35"/>
          <p:cNvSpPr txBox="1">
            <a:spLocks noChangeArrowheads="1"/>
          </p:cNvSpPr>
          <p:nvPr/>
        </p:nvSpPr>
        <p:spPr bwMode="auto">
          <a:xfrm>
            <a:off x="139701" y="3191676"/>
            <a:ext cx="1130299" cy="646331"/>
          </a:xfrm>
          <a:prstGeom prst="rect">
            <a:avLst/>
          </a:prstGeom>
          <a:noFill/>
          <a:ln w="9525">
            <a:noFill/>
            <a:miter lim="800000"/>
            <a:headEnd/>
            <a:tailEnd/>
          </a:ln>
        </p:spPr>
        <p:txBody>
          <a:bodyPr wrap="square">
            <a:spAutoFit/>
          </a:bodyPr>
          <a:lstStyle/>
          <a:p>
            <a:pPr algn="ctr"/>
            <a:r>
              <a:rPr lang="en-US" dirty="0"/>
              <a:t>Inpatient Stays</a:t>
            </a:r>
          </a:p>
        </p:txBody>
      </p:sp>
      <p:sp>
        <p:nvSpPr>
          <p:cNvPr id="45" name="Footer Placeholder 7"/>
          <p:cNvSpPr txBox="1">
            <a:spLocks/>
          </p:cNvSpPr>
          <p:nvPr/>
        </p:nvSpPr>
        <p:spPr>
          <a:xfrm>
            <a:off x="6168082" y="4767263"/>
            <a:ext cx="2552284" cy="273844"/>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000090"/>
                </a:solidFill>
                <a:effectLst/>
                <a:uLnTx/>
                <a:uFillTx/>
                <a:latin typeface="+mn-lt"/>
                <a:ea typeface="+mn-ea"/>
                <a:cs typeface="+mn-cs"/>
              </a:rPr>
              <a:t>Brandeis University</a:t>
            </a:r>
            <a:endParaRPr kumimoji="0" lang="en-US" sz="1600" b="0" i="1" u="none" strike="noStrike" kern="1200" cap="none" spc="0" normalizeH="0" baseline="0" noProof="0" dirty="0">
              <a:ln>
                <a:noFill/>
              </a:ln>
              <a:solidFill>
                <a:srgbClr val="000090"/>
              </a:solidFill>
              <a:effectLst/>
              <a:uLnTx/>
              <a:uFillTx/>
              <a:latin typeface="+mn-lt"/>
              <a:ea typeface="+mn-ea"/>
              <a:cs typeface="+mn-cs"/>
            </a:endParaRPr>
          </a:p>
        </p:txBody>
      </p:sp>
      <p:sp>
        <p:nvSpPr>
          <p:cNvPr id="72" name="Oval 2"/>
          <p:cNvSpPr>
            <a:spLocks noChangeArrowheads="1"/>
          </p:cNvSpPr>
          <p:nvPr/>
        </p:nvSpPr>
        <p:spPr bwMode="auto">
          <a:xfrm>
            <a:off x="6007100" y="3077376"/>
            <a:ext cx="1618650" cy="733425"/>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w="9525">
            <a:solidFill>
              <a:schemeClr val="tx1"/>
            </a:solidFill>
            <a:round/>
            <a:headEnd/>
            <a:tailEnd/>
          </a:ln>
          <a:effectLst>
            <a:glow rad="139700">
              <a:srgbClr val="C00000">
                <a:alpha val="40000"/>
              </a:srgbClr>
            </a:glow>
          </a:effectLst>
        </p:spPr>
        <p:txBody>
          <a:bodyPr wrap="none" anchor="ctr"/>
          <a:lstStyle/>
          <a:p>
            <a:pPr algn="ctr">
              <a:defRPr/>
            </a:pPr>
            <a:r>
              <a:rPr lang="en-US" sz="2000" dirty="0" smtClean="0">
                <a:latin typeface="Arial" charset="0"/>
                <a:ea typeface="ＭＳ Ｐゴシック" pitchFamily="-110" charset="-128"/>
              </a:rPr>
              <a:t>Readmission</a:t>
            </a:r>
            <a:endParaRPr lang="en-US" sz="2000" dirty="0">
              <a:latin typeface="Arial" charset="0"/>
              <a:ea typeface="ＭＳ Ｐゴシック" pitchFamily="-110" charset="-128"/>
            </a:endParaRPr>
          </a:p>
        </p:txBody>
      </p:sp>
      <p:sp>
        <p:nvSpPr>
          <p:cNvPr id="74" name="Oval 2"/>
          <p:cNvSpPr>
            <a:spLocks noChangeArrowheads="1"/>
          </p:cNvSpPr>
          <p:nvPr/>
        </p:nvSpPr>
        <p:spPr bwMode="auto">
          <a:xfrm>
            <a:off x="4120878" y="3144050"/>
            <a:ext cx="851173" cy="619126"/>
          </a:xfrm>
          <a:prstGeom prst="ellipse">
            <a:avLst/>
          </a:prstGeom>
          <a:solidFill>
            <a:srgbClr val="73FDFA"/>
          </a:solidFill>
          <a:ln w="9525">
            <a:solidFill>
              <a:schemeClr val="tx1"/>
            </a:solidFill>
            <a:round/>
            <a:headEnd/>
            <a:tailEnd/>
          </a:ln>
          <a:effectLst>
            <a:glow rad="139700">
              <a:srgbClr val="C00000">
                <a:alpha val="40000"/>
              </a:srgbClr>
            </a:glow>
          </a:effectLst>
        </p:spPr>
        <p:txBody>
          <a:bodyPr wrap="none" anchor="ctr"/>
          <a:lstStyle/>
          <a:p>
            <a:pPr algn="ctr">
              <a:defRPr/>
            </a:pPr>
            <a:r>
              <a:rPr lang="en-US" sz="2000" dirty="0" smtClean="0">
                <a:latin typeface="Arial" charset="0"/>
                <a:ea typeface="ＭＳ Ｐゴシック" pitchFamily="-110" charset="-128"/>
              </a:rPr>
              <a:t>SNF</a:t>
            </a:r>
            <a:endParaRPr lang="en-US" sz="2000" dirty="0">
              <a:latin typeface="Arial" charset="0"/>
              <a:ea typeface="ＭＳ Ｐゴシック" pitchFamily="-110" charset="-128"/>
            </a:endParaRPr>
          </a:p>
        </p:txBody>
      </p:sp>
      <p:sp>
        <p:nvSpPr>
          <p:cNvPr id="75" name="Rectangle 74"/>
          <p:cNvSpPr/>
          <p:nvPr/>
        </p:nvSpPr>
        <p:spPr>
          <a:xfrm>
            <a:off x="6351317" y="2178045"/>
            <a:ext cx="609600" cy="4722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6" name="Rectangle 75"/>
          <p:cNvSpPr/>
          <p:nvPr/>
        </p:nvSpPr>
        <p:spPr>
          <a:xfrm>
            <a:off x="6960917" y="2178044"/>
            <a:ext cx="533400" cy="472301"/>
          </a:xfrm>
          <a:prstGeom prst="rect">
            <a:avLst/>
          </a:prstGeom>
          <a:solidFill>
            <a:srgbClr val="7F7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7" name="Rectangle 76"/>
          <p:cNvSpPr/>
          <p:nvPr/>
        </p:nvSpPr>
        <p:spPr>
          <a:xfrm>
            <a:off x="7498786" y="2178044"/>
            <a:ext cx="276517" cy="47230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9" name="Title 1"/>
          <p:cNvSpPr>
            <a:spLocks noGrp="1"/>
          </p:cNvSpPr>
          <p:nvPr>
            <p:ph type="title"/>
          </p:nvPr>
        </p:nvSpPr>
        <p:spPr>
          <a:xfrm>
            <a:off x="444500" y="1000125"/>
            <a:ext cx="8229600" cy="406004"/>
          </a:xfrm>
        </p:spPr>
        <p:txBody>
          <a:bodyPr>
            <a:normAutofit fontScale="90000"/>
          </a:bodyPr>
          <a:lstStyle/>
          <a:p>
            <a:pPr algn="ctr">
              <a:spcAft>
                <a:spcPts val="600"/>
              </a:spcAft>
            </a:pPr>
            <a:r>
              <a:rPr lang="en-US" sz="4000" dirty="0" smtClean="0">
                <a:solidFill>
                  <a:srgbClr val="000090"/>
                </a:solidFill>
              </a:rPr>
              <a:t>Bundled Payment</a:t>
            </a:r>
            <a:endParaRPr lang="en-US" sz="4000" dirty="0">
              <a:solidFill>
                <a:srgbClr val="000090"/>
              </a:solidFill>
            </a:endParaRPr>
          </a:p>
        </p:txBody>
      </p:sp>
    </p:spTree>
    <p:extLst>
      <p:ext uri="{BB962C8B-B14F-4D97-AF65-F5344CB8AC3E}">
        <p14:creationId xmlns:p14="http://schemas.microsoft.com/office/powerpoint/2010/main" val="1202427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a:t>
            </a:r>
            <a:endParaRPr lang="en-US" dirty="0"/>
          </a:p>
        </p:txBody>
      </p:sp>
      <p:sp>
        <p:nvSpPr>
          <p:cNvPr id="3" name="Content Placeholder 2"/>
          <p:cNvSpPr>
            <a:spLocks noGrp="1"/>
          </p:cNvSpPr>
          <p:nvPr>
            <p:ph idx="1"/>
          </p:nvPr>
        </p:nvSpPr>
        <p:spPr/>
        <p:txBody>
          <a:bodyPr>
            <a:normAutofit/>
          </a:bodyPr>
          <a:lstStyle/>
          <a:p>
            <a:r>
              <a:rPr lang="en-US" sz="2000" dirty="0" smtClean="0"/>
              <a:t>Reflection on the goals of health policy and how we evaluate success</a:t>
            </a:r>
          </a:p>
          <a:p>
            <a:r>
              <a:rPr lang="en-US" sz="2000" dirty="0" smtClean="0"/>
              <a:t>Overview of </a:t>
            </a:r>
            <a:r>
              <a:rPr lang="en-US" sz="2000" dirty="0" smtClean="0"/>
              <a:t>MACRA and the move to value-based payment</a:t>
            </a:r>
            <a:endParaRPr lang="en-US" sz="2000" dirty="0" smtClean="0"/>
          </a:p>
          <a:p>
            <a:r>
              <a:rPr lang="en-US" sz="2000" dirty="0" smtClean="0"/>
              <a:t>Drill down on one aspect of MACRA- the bundled payment model </a:t>
            </a:r>
          </a:p>
          <a:p>
            <a:r>
              <a:rPr lang="en-US" sz="2000" dirty="0" smtClean="0"/>
              <a:t>Evaluate the impact of episode-based bundled payment from the perspective of payer, provider, and patient</a:t>
            </a:r>
          </a:p>
          <a:p>
            <a:r>
              <a:rPr lang="en-US" sz="2000" dirty="0" smtClean="0"/>
              <a:t>Illustrate the </a:t>
            </a:r>
            <a:r>
              <a:rPr lang="en-US" sz="2000" dirty="0" smtClean="0"/>
              <a:t>need to balance “big data” available to payers with “small data” generated by providers and patients</a:t>
            </a:r>
            <a:endParaRPr lang="en-US" sz="2000" dirty="0" smtClean="0"/>
          </a:p>
          <a:p>
            <a:endParaRPr lang="en-US" dirty="0"/>
          </a:p>
        </p:txBody>
      </p:sp>
      <p:sp>
        <p:nvSpPr>
          <p:cNvPr id="4" name="Slide Number Placeholder 3"/>
          <p:cNvSpPr>
            <a:spLocks noGrp="1"/>
          </p:cNvSpPr>
          <p:nvPr>
            <p:ph type="sldNum" sz="quarter" idx="12"/>
          </p:nvPr>
        </p:nvSpPr>
        <p:spPr/>
        <p:txBody>
          <a:bodyPr/>
          <a:lstStyle/>
          <a:p>
            <a:fld id="{01106CD7-61CE-4600-9CFE-1B7E05C4CB97}" type="slidenum">
              <a:rPr lang="en-US" smtClean="0"/>
              <a:t>2</a:t>
            </a:fld>
            <a:endParaRPr lang="en-US"/>
          </a:p>
        </p:txBody>
      </p:sp>
    </p:spTree>
    <p:extLst>
      <p:ext uri="{BB962C8B-B14F-4D97-AF65-F5344CB8AC3E}">
        <p14:creationId xmlns:p14="http://schemas.microsoft.com/office/powerpoint/2010/main" val="3912545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Impact?</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Payer: Saves money, shifts risk to provider</a:t>
            </a:r>
          </a:p>
          <a:p>
            <a:r>
              <a:rPr lang="en-US" dirty="0" smtClean="0"/>
              <a:t>Provider: Little experience managing risk, but potential shared savings, challenging implementation </a:t>
            </a:r>
          </a:p>
          <a:p>
            <a:r>
              <a:rPr lang="en-US" dirty="0" smtClean="0">
                <a:solidFill>
                  <a:schemeClr val="accent6"/>
                </a:solidFill>
              </a:rPr>
              <a:t>Patient: ?</a:t>
            </a:r>
          </a:p>
          <a:p>
            <a:endParaRPr lang="en-US" dirty="0"/>
          </a:p>
        </p:txBody>
      </p:sp>
      <p:sp>
        <p:nvSpPr>
          <p:cNvPr id="4" name="Slide Number Placeholder 3"/>
          <p:cNvSpPr>
            <a:spLocks noGrp="1"/>
          </p:cNvSpPr>
          <p:nvPr>
            <p:ph type="sldNum" sz="quarter" idx="12"/>
          </p:nvPr>
        </p:nvSpPr>
        <p:spPr/>
        <p:txBody>
          <a:bodyPr/>
          <a:lstStyle/>
          <a:p>
            <a:fld id="{01106CD7-61CE-4600-9CFE-1B7E05C4CB97}" type="slidenum">
              <a:rPr lang="en-US" smtClean="0"/>
              <a:t>20</a:t>
            </a:fld>
            <a:endParaRPr lang="en-US"/>
          </a:p>
        </p:txBody>
      </p:sp>
    </p:spTree>
    <p:extLst>
      <p:ext uri="{BB962C8B-B14F-4D97-AF65-F5344CB8AC3E}">
        <p14:creationId xmlns:p14="http://schemas.microsoft.com/office/powerpoint/2010/main" val="2653677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83"/>
            <a:ext cx="8229600" cy="679847"/>
          </a:xfrm>
        </p:spPr>
        <p:txBody>
          <a:bodyPr>
            <a:normAutofit/>
          </a:bodyPr>
          <a:lstStyle/>
          <a:p>
            <a:r>
              <a:rPr lang="en-US" sz="3600" dirty="0" smtClean="0">
                <a:solidFill>
                  <a:schemeClr val="accent6"/>
                </a:solidFill>
              </a:rPr>
              <a:t>Social Determinants of Health</a:t>
            </a:r>
            <a:endParaRPr lang="en-US" sz="3600" dirty="0">
              <a:solidFill>
                <a:schemeClr val="accent6"/>
              </a:solidFill>
            </a:endParaRPr>
          </a:p>
        </p:txBody>
      </p:sp>
      <p:sp>
        <p:nvSpPr>
          <p:cNvPr id="3" name="Content Placeholder 2"/>
          <p:cNvSpPr>
            <a:spLocks noGrp="1"/>
          </p:cNvSpPr>
          <p:nvPr>
            <p:ph idx="1"/>
          </p:nvPr>
        </p:nvSpPr>
        <p:spPr>
          <a:xfrm>
            <a:off x="457200" y="742951"/>
            <a:ext cx="8229600" cy="4105274"/>
          </a:xfrm>
        </p:spPr>
        <p:txBody>
          <a:bodyPr>
            <a:normAutofit fontScale="55000" lnSpcReduction="20000"/>
          </a:bodyPr>
          <a:lstStyle/>
          <a:p>
            <a:r>
              <a:rPr lang="en-US" sz="2900" b="1" dirty="0" smtClean="0"/>
              <a:t>WHO definition: </a:t>
            </a:r>
            <a:r>
              <a:rPr lang="en-US" sz="2600" i="1" dirty="0"/>
              <a:t>The circumstances in which people are born, grow up, live, work and </a:t>
            </a:r>
            <a:r>
              <a:rPr lang="en-US" sz="2600" i="1" dirty="0" smtClean="0"/>
              <a:t>age, and </a:t>
            </a:r>
            <a:r>
              <a:rPr lang="en-US" sz="2600" i="1" dirty="0"/>
              <a:t>the systems put in place to deal with illness. These circumstances are</a:t>
            </a:r>
            <a:br>
              <a:rPr lang="en-US" sz="2600" i="1" dirty="0"/>
            </a:br>
            <a:r>
              <a:rPr lang="en-US" sz="2600" i="1" dirty="0"/>
              <a:t>in turn shaped by a wider set of forces: economics, social policies, and</a:t>
            </a:r>
            <a:br>
              <a:rPr lang="en-US" sz="2600" i="1" dirty="0"/>
            </a:br>
            <a:r>
              <a:rPr lang="en-US" sz="2600" i="1" dirty="0" smtClean="0"/>
              <a:t>politics.²</a:t>
            </a:r>
          </a:p>
          <a:p>
            <a:pPr marL="0" indent="0">
              <a:buNone/>
            </a:pPr>
            <a:endParaRPr lang="en-US" sz="1600" i="1" dirty="0" smtClean="0"/>
          </a:p>
          <a:p>
            <a:r>
              <a:rPr lang="en-US" sz="2900" b="1" dirty="0" smtClean="0"/>
              <a:t>Potential social determinants of health?</a:t>
            </a:r>
          </a:p>
          <a:p>
            <a:pPr lvl="1"/>
            <a:r>
              <a:rPr lang="en-US" sz="2500" dirty="0" smtClean="0"/>
              <a:t>Geography: region, state, urban/rural, neighborhood</a:t>
            </a:r>
          </a:p>
          <a:p>
            <a:pPr lvl="1"/>
            <a:r>
              <a:rPr lang="en-US" sz="2500" dirty="0" smtClean="0"/>
              <a:t>Race, ethnicity, culture</a:t>
            </a:r>
          </a:p>
          <a:p>
            <a:pPr lvl="1"/>
            <a:r>
              <a:rPr lang="en-US" sz="2500" dirty="0" smtClean="0"/>
              <a:t>SES</a:t>
            </a:r>
          </a:p>
          <a:p>
            <a:pPr lvl="1"/>
            <a:r>
              <a:rPr lang="en-US" sz="2500" dirty="0" smtClean="0"/>
              <a:t>Household characteristics: family structure, marital/parental </a:t>
            </a:r>
            <a:r>
              <a:rPr lang="en-US" sz="2500" dirty="0" smtClean="0"/>
              <a:t>status</a:t>
            </a:r>
          </a:p>
          <a:p>
            <a:pPr marL="457200" lvl="1" indent="0">
              <a:buNone/>
            </a:pPr>
            <a:endParaRPr lang="en-US" sz="1600" dirty="0" smtClean="0"/>
          </a:p>
          <a:p>
            <a:r>
              <a:rPr lang="en-US" sz="2900" b="1" dirty="0"/>
              <a:t>Risk adjustment: </a:t>
            </a:r>
          </a:p>
          <a:p>
            <a:pPr lvl="1"/>
            <a:r>
              <a:rPr lang="en-US" sz="2500" dirty="0"/>
              <a:t>Quality metrics, expected cost are often adjusted to account for clinical factors (age, disease severity, etc) that impact expected outcomes</a:t>
            </a:r>
          </a:p>
          <a:p>
            <a:pPr lvl="1"/>
            <a:r>
              <a:rPr lang="en-US" sz="2500" dirty="0">
                <a:solidFill>
                  <a:schemeClr val="accent6"/>
                </a:solidFill>
              </a:rPr>
              <a:t>Do not adjust for SES and other nonclinical determinants of health</a:t>
            </a:r>
          </a:p>
          <a:p>
            <a:pPr lvl="1"/>
            <a:r>
              <a:rPr lang="en-US" sz="2500" dirty="0">
                <a:solidFill>
                  <a:schemeClr val="accent6"/>
                </a:solidFill>
              </a:rPr>
              <a:t>Ongoing NQF focus, CMS report to Congress due this </a:t>
            </a:r>
            <a:r>
              <a:rPr lang="en-US" sz="2500" dirty="0" smtClean="0">
                <a:solidFill>
                  <a:schemeClr val="accent6"/>
                </a:solidFill>
              </a:rPr>
              <a:t>month</a:t>
            </a:r>
          </a:p>
          <a:p>
            <a:pPr lvl="1"/>
            <a:r>
              <a:rPr lang="en-US" sz="2500" dirty="0" smtClean="0">
                <a:solidFill>
                  <a:schemeClr val="accent6"/>
                </a:solidFill>
              </a:rPr>
              <a:t>Major advocacy focus of safety net hospitals</a:t>
            </a:r>
            <a:endParaRPr lang="en-US" sz="2500" dirty="0">
              <a:solidFill>
                <a:schemeClr val="accent6"/>
              </a:solidFill>
            </a:endParaRPr>
          </a:p>
          <a:p>
            <a:pPr marL="457200" lvl="1"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816078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1"/>
            <a:ext cx="8229600" cy="857250"/>
          </a:xfrm>
        </p:spPr>
        <p:txBody>
          <a:bodyPr/>
          <a:lstStyle/>
          <a:p>
            <a:r>
              <a:rPr lang="en-US" sz="3600" dirty="0" smtClean="0">
                <a:solidFill>
                  <a:schemeClr val="accent6"/>
                </a:solidFill>
              </a:rPr>
              <a:t>SDH and Value-Based Payment</a:t>
            </a:r>
            <a:endParaRPr lang="en-US" sz="3600" dirty="0">
              <a:solidFill>
                <a:schemeClr val="accent6"/>
              </a:solidFill>
            </a:endParaRPr>
          </a:p>
        </p:txBody>
      </p:sp>
      <p:sp>
        <p:nvSpPr>
          <p:cNvPr id="3" name="Content Placeholder 2"/>
          <p:cNvSpPr>
            <a:spLocks noGrp="1"/>
          </p:cNvSpPr>
          <p:nvPr>
            <p:ph idx="1"/>
          </p:nvPr>
        </p:nvSpPr>
        <p:spPr>
          <a:xfrm>
            <a:off x="457200" y="800101"/>
            <a:ext cx="8229600" cy="3394472"/>
          </a:xfrm>
        </p:spPr>
        <p:txBody>
          <a:bodyPr>
            <a:normAutofit/>
          </a:bodyPr>
          <a:lstStyle/>
          <a:p>
            <a:r>
              <a:rPr lang="en-US" sz="1600" b="1" dirty="0" smtClean="0"/>
              <a:t>About SES/Social Determinants of Health</a:t>
            </a:r>
          </a:p>
          <a:p>
            <a:pPr lvl="1"/>
            <a:r>
              <a:rPr lang="en-US" sz="1400" dirty="0" smtClean="0"/>
              <a:t>SES affects patient-reported </a:t>
            </a:r>
            <a:r>
              <a:rPr lang="en-US" sz="1400" dirty="0"/>
              <a:t>outcomes</a:t>
            </a:r>
          </a:p>
          <a:p>
            <a:pPr lvl="2"/>
            <a:r>
              <a:rPr lang="en-US" sz="1400" dirty="0"/>
              <a:t>Disability, </a:t>
            </a:r>
            <a:r>
              <a:rPr lang="en-US" sz="1400" dirty="0" smtClean="0"/>
              <a:t>welfare associated with lower patient rating of care</a:t>
            </a:r>
            <a:endParaRPr lang="en-US" sz="1400" dirty="0"/>
          </a:p>
          <a:p>
            <a:pPr lvl="1"/>
            <a:r>
              <a:rPr lang="en-US" sz="1400" dirty="0" smtClean="0"/>
              <a:t>Low SES associated with hospital </a:t>
            </a:r>
            <a:r>
              <a:rPr lang="en-US" sz="1400" dirty="0"/>
              <a:t>outcomes</a:t>
            </a:r>
          </a:p>
          <a:p>
            <a:pPr lvl="2"/>
            <a:r>
              <a:rPr lang="en-US" sz="1400" dirty="0"/>
              <a:t>Hospital characteristics? Patient </a:t>
            </a:r>
            <a:r>
              <a:rPr lang="en-US" sz="1400" dirty="0" smtClean="0"/>
              <a:t>characteristics?</a:t>
            </a:r>
            <a:endParaRPr lang="en-US" sz="1400" dirty="0"/>
          </a:p>
          <a:p>
            <a:pPr lvl="1"/>
            <a:r>
              <a:rPr lang="en-US" sz="1600" dirty="0" smtClean="0"/>
              <a:t>Low SES patients more likely to require </a:t>
            </a:r>
            <a:r>
              <a:rPr lang="en-US" sz="1600" dirty="0" err="1" smtClean="0"/>
              <a:t>posthospital</a:t>
            </a:r>
            <a:r>
              <a:rPr lang="en-US" sz="1600" dirty="0" smtClean="0"/>
              <a:t> care</a:t>
            </a:r>
          </a:p>
          <a:p>
            <a:pPr lvl="2"/>
            <a:r>
              <a:rPr lang="en-US" sz="1200" dirty="0" smtClean="0"/>
              <a:t>Associated with limited resources and support, including transportation and family support in the home</a:t>
            </a:r>
            <a:endParaRPr lang="en-US" sz="1600" dirty="0"/>
          </a:p>
          <a:p>
            <a:r>
              <a:rPr lang="en-US" sz="1600" b="1" dirty="0" smtClean="0"/>
              <a:t>About Bundles</a:t>
            </a:r>
            <a:endParaRPr lang="en-US" sz="1600" b="1" dirty="0"/>
          </a:p>
          <a:p>
            <a:pPr lvl="1"/>
            <a:r>
              <a:rPr lang="en-US" sz="1600" dirty="0"/>
              <a:t>CJR reduce costs/episode but increase # episodes/overall cost</a:t>
            </a:r>
          </a:p>
          <a:p>
            <a:pPr lvl="1"/>
            <a:r>
              <a:rPr lang="en-US" sz="1600" dirty="0"/>
              <a:t>CJR cost savings from </a:t>
            </a:r>
            <a:r>
              <a:rPr lang="en-US" sz="1600" dirty="0" err="1"/>
              <a:t>posthospital</a:t>
            </a:r>
            <a:r>
              <a:rPr lang="en-US" sz="1600" dirty="0"/>
              <a:t> care</a:t>
            </a:r>
          </a:p>
          <a:p>
            <a:pPr lvl="1"/>
            <a:r>
              <a:rPr lang="en-US" sz="1600" dirty="0"/>
              <a:t>SES impact hospital/provider decision to offer </a:t>
            </a:r>
            <a:r>
              <a:rPr lang="en-US" sz="1600" dirty="0" err="1"/>
              <a:t>tx</a:t>
            </a:r>
            <a:r>
              <a:rPr lang="en-US" sz="1600" dirty="0"/>
              <a:t>/patient access to </a:t>
            </a:r>
            <a:r>
              <a:rPr lang="en-US" sz="1600" dirty="0" err="1"/>
              <a:t>tx</a:t>
            </a:r>
            <a:endParaRPr lang="en-US" sz="1600" dirty="0"/>
          </a:p>
          <a:p>
            <a:endParaRPr lang="en-US" dirty="0"/>
          </a:p>
        </p:txBody>
      </p:sp>
      <p:sp>
        <p:nvSpPr>
          <p:cNvPr id="4" name="Slide Number Placeholder 3"/>
          <p:cNvSpPr>
            <a:spLocks noGrp="1"/>
          </p:cNvSpPr>
          <p:nvPr>
            <p:ph type="sldNum" sz="quarter" idx="12"/>
          </p:nvPr>
        </p:nvSpPr>
        <p:spPr/>
        <p:txBody>
          <a:bodyPr/>
          <a:lstStyle/>
          <a:p>
            <a:fld id="{01106CD7-61CE-4600-9CFE-1B7E05C4CB97}" type="slidenum">
              <a:rPr lang="en-US" smtClean="0"/>
              <a:t>22</a:t>
            </a:fld>
            <a:endParaRPr lang="en-US"/>
          </a:p>
        </p:txBody>
      </p:sp>
    </p:spTree>
    <p:extLst>
      <p:ext uri="{BB962C8B-B14F-4D97-AF65-F5344CB8AC3E}">
        <p14:creationId xmlns:p14="http://schemas.microsoft.com/office/powerpoint/2010/main" val="3663869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6"/>
                </a:solidFill>
              </a:rPr>
              <a:t>The Patient’s Perspective: Hard Questions</a:t>
            </a:r>
            <a:endParaRPr lang="en-US" sz="3600" dirty="0">
              <a:solidFill>
                <a:schemeClr val="accent6"/>
              </a:solidFill>
            </a:endParaRPr>
          </a:p>
        </p:txBody>
      </p:sp>
      <p:sp>
        <p:nvSpPr>
          <p:cNvPr id="3" name="Content Placeholder 2"/>
          <p:cNvSpPr>
            <a:spLocks noGrp="1"/>
          </p:cNvSpPr>
          <p:nvPr>
            <p:ph idx="1"/>
          </p:nvPr>
        </p:nvSpPr>
        <p:spPr/>
        <p:txBody>
          <a:bodyPr>
            <a:normAutofit/>
          </a:bodyPr>
          <a:lstStyle/>
          <a:p>
            <a:r>
              <a:rPr lang="en-US" sz="2800" dirty="0" smtClean="0"/>
              <a:t>Patient experience/outcomes:</a:t>
            </a:r>
          </a:p>
          <a:p>
            <a:pPr lvl="1"/>
            <a:r>
              <a:rPr lang="en-US" sz="1800" dirty="0" smtClean="0"/>
              <a:t>Will the quality of my care be judged based on measures that are meaningful to me?</a:t>
            </a:r>
          </a:p>
          <a:p>
            <a:pPr lvl="1"/>
            <a:r>
              <a:rPr lang="en-US" sz="1800" dirty="0"/>
              <a:t>Will my providers be reluctant to offer services that may benefit me in the long term but are more expensive and do not improve short term quality metrics? </a:t>
            </a:r>
            <a:endParaRPr lang="en-US" sz="1800" dirty="0" smtClean="0"/>
          </a:p>
          <a:p>
            <a:r>
              <a:rPr lang="en-US" sz="2800" dirty="0" smtClean="0"/>
              <a:t>Patient access: </a:t>
            </a:r>
          </a:p>
          <a:p>
            <a:pPr lvl="1"/>
            <a:r>
              <a:rPr lang="en-US" sz="2000" dirty="0" smtClean="0">
                <a:solidFill>
                  <a:schemeClr val="accent6"/>
                </a:solidFill>
              </a:rPr>
              <a:t>“Cost profiling”: If I am a minority or of low SES am I less likely to be offered certain services?</a:t>
            </a:r>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526288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883"/>
            <a:ext cx="8229600" cy="857250"/>
          </a:xfrm>
        </p:spPr>
        <p:txBody>
          <a:bodyPr/>
          <a:lstStyle/>
          <a:p>
            <a:r>
              <a:rPr lang="en-US" dirty="0" smtClean="0">
                <a:solidFill>
                  <a:schemeClr val="accent6"/>
                </a:solidFill>
              </a:rPr>
              <a:t>Opportunity</a:t>
            </a:r>
            <a:endParaRPr lang="en-US" dirty="0">
              <a:solidFill>
                <a:schemeClr val="accent6"/>
              </a:solidFill>
            </a:endParaRPr>
          </a:p>
        </p:txBody>
      </p:sp>
      <p:sp>
        <p:nvSpPr>
          <p:cNvPr id="3" name="Content Placeholder 2"/>
          <p:cNvSpPr>
            <a:spLocks noGrp="1"/>
          </p:cNvSpPr>
          <p:nvPr>
            <p:ph idx="1"/>
          </p:nvPr>
        </p:nvSpPr>
        <p:spPr>
          <a:xfrm>
            <a:off x="457200" y="933451"/>
            <a:ext cx="8229600" cy="3394472"/>
          </a:xfrm>
        </p:spPr>
        <p:txBody>
          <a:bodyPr>
            <a:normAutofit lnSpcReduction="10000"/>
          </a:bodyPr>
          <a:lstStyle/>
          <a:p>
            <a:r>
              <a:rPr lang="en-US" sz="2800" dirty="0" smtClean="0"/>
              <a:t>We have an unprecedented opportunity to critically evaluate rapidly evolving policy</a:t>
            </a:r>
          </a:p>
          <a:p>
            <a:pPr lvl="1"/>
            <a:r>
              <a:rPr lang="en-US" sz="1900" dirty="0" smtClean="0"/>
              <a:t>Ask CRITICAL questions at the provider/patient interface </a:t>
            </a:r>
          </a:p>
          <a:p>
            <a:pPr lvl="2"/>
            <a:r>
              <a:rPr lang="en-US" sz="1900" dirty="0" smtClean="0"/>
              <a:t>Integrated approach to both patient care and policy assessment</a:t>
            </a:r>
          </a:p>
          <a:p>
            <a:pPr lvl="2"/>
            <a:r>
              <a:rPr lang="en-US" sz="1900" dirty="0" smtClean="0"/>
              <a:t>Payers, providers, patients</a:t>
            </a:r>
          </a:p>
          <a:p>
            <a:pPr lvl="2"/>
            <a:r>
              <a:rPr lang="en-US" sz="1900" dirty="0" smtClean="0"/>
              <a:t>Economists, health </a:t>
            </a:r>
            <a:r>
              <a:rPr lang="en-US" sz="1900" dirty="0" err="1" smtClean="0"/>
              <a:t>informaticists</a:t>
            </a:r>
            <a:r>
              <a:rPr lang="en-US" sz="1900" dirty="0" smtClean="0"/>
              <a:t>, health services researchers, clinical researchers, social scientists…</a:t>
            </a:r>
          </a:p>
          <a:p>
            <a:pPr lvl="1"/>
            <a:r>
              <a:rPr lang="en-US" sz="2200" dirty="0" smtClean="0"/>
              <a:t>Balance “Big Data” on cost/outcomes with “Small Data” </a:t>
            </a:r>
            <a:endParaRPr lang="en-US" sz="2200" dirty="0" smtClean="0"/>
          </a:p>
          <a:p>
            <a:pPr lvl="1"/>
            <a:r>
              <a:rPr lang="en-US" sz="2200" dirty="0" smtClean="0"/>
              <a:t>Develop an iterative approach to policy development</a:t>
            </a:r>
            <a:endParaRPr lang="en-US" sz="2200" dirty="0" smtClean="0"/>
          </a:p>
          <a:p>
            <a:pPr lvl="1"/>
            <a:endParaRPr lang="en-US" dirty="0"/>
          </a:p>
        </p:txBody>
      </p:sp>
    </p:spTree>
    <p:extLst>
      <p:ext uri="{BB962C8B-B14F-4D97-AF65-F5344CB8AC3E}">
        <p14:creationId xmlns:p14="http://schemas.microsoft.com/office/powerpoint/2010/main" val="952009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solidFill>
              </a:rPr>
              <a:t>Program Evaluation: Lessons</a:t>
            </a:r>
            <a:r>
              <a:rPr lang="en-US" dirty="0" smtClean="0">
                <a:solidFill>
                  <a:schemeClr val="accent6"/>
                </a:solidFill>
              </a:rPr>
              <a:t>	</a:t>
            </a:r>
            <a:endParaRPr lang="en-US" dirty="0">
              <a:solidFill>
                <a:schemeClr val="accent6"/>
              </a:solidFill>
            </a:endParaRPr>
          </a:p>
        </p:txBody>
      </p:sp>
      <p:sp>
        <p:nvSpPr>
          <p:cNvPr id="3" name="Content Placeholder 2"/>
          <p:cNvSpPr>
            <a:spLocks noGrp="1"/>
          </p:cNvSpPr>
          <p:nvPr>
            <p:ph idx="1"/>
          </p:nvPr>
        </p:nvSpPr>
        <p:spPr/>
        <p:txBody>
          <a:bodyPr>
            <a:normAutofit fontScale="70000" lnSpcReduction="20000"/>
          </a:bodyPr>
          <a:lstStyle/>
          <a:p>
            <a:r>
              <a:rPr lang="en-US" dirty="0" smtClean="0"/>
              <a:t>“Big data”</a:t>
            </a:r>
          </a:p>
          <a:p>
            <a:pPr lvl="1"/>
            <a:r>
              <a:rPr lang="en-US" dirty="0" smtClean="0"/>
              <a:t>Cost easier to pinpoint than quality</a:t>
            </a:r>
          </a:p>
          <a:p>
            <a:pPr lvl="1"/>
            <a:r>
              <a:rPr lang="en-US" dirty="0" smtClean="0"/>
              <a:t>Appropriateness elusive</a:t>
            </a:r>
          </a:p>
          <a:p>
            <a:pPr lvl="2"/>
            <a:r>
              <a:rPr lang="en-US" dirty="0" smtClean="0"/>
              <a:t>Focus on volume/cost may inappropriately reduce access</a:t>
            </a:r>
          </a:p>
          <a:p>
            <a:pPr lvl="2"/>
            <a:endParaRPr lang="en-US" dirty="0" smtClean="0"/>
          </a:p>
          <a:p>
            <a:r>
              <a:rPr lang="en-US" dirty="0" smtClean="0"/>
              <a:t>“Small data”</a:t>
            </a:r>
          </a:p>
          <a:p>
            <a:pPr lvl="1"/>
            <a:r>
              <a:rPr lang="en-US" dirty="0" smtClean="0"/>
              <a:t>Critical to involve front line caregivers</a:t>
            </a:r>
          </a:p>
          <a:p>
            <a:pPr lvl="1"/>
            <a:r>
              <a:rPr lang="en-US" dirty="0" smtClean="0"/>
              <a:t>Critical to incorporate patient-reported functional and QOL outcomes</a:t>
            </a:r>
          </a:p>
          <a:p>
            <a:pPr lvl="1"/>
            <a:r>
              <a:rPr lang="en-US" dirty="0" smtClean="0"/>
              <a:t>Continue to define appropriateness, cost/benefit at the patient level</a:t>
            </a:r>
          </a:p>
          <a:p>
            <a:pPr lvl="1"/>
            <a:r>
              <a:rPr lang="en-US" dirty="0" smtClean="0"/>
              <a:t>Be attentive for unintended consequences (cost profiling)</a:t>
            </a:r>
            <a:endParaRPr lang="en-US" dirty="0"/>
          </a:p>
        </p:txBody>
      </p:sp>
    </p:spTree>
    <p:extLst>
      <p:ext uri="{BB962C8B-B14F-4D97-AF65-F5344CB8AC3E}">
        <p14:creationId xmlns:p14="http://schemas.microsoft.com/office/powerpoint/2010/main" val="182503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229600" cy="857250"/>
          </a:xfrm>
        </p:spPr>
        <p:txBody>
          <a:bodyPr>
            <a:normAutofit fontScale="90000"/>
          </a:bodyPr>
          <a:lstStyle/>
          <a:p>
            <a:r>
              <a:rPr lang="en-US" sz="5400" dirty="0" smtClean="0">
                <a:solidFill>
                  <a:schemeClr val="accent6"/>
                </a:solidFill>
                <a:latin typeface="+mj-lt"/>
              </a:rPr>
              <a:t>The Iron Triangle</a:t>
            </a:r>
            <a:endParaRPr lang="en-US" sz="5400" dirty="0">
              <a:solidFill>
                <a:schemeClr val="accent6"/>
              </a:solidFill>
              <a:latin typeface="+mj-lt"/>
            </a:endParaRPr>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502" y="1552575"/>
            <a:ext cx="3133724" cy="234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689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44831A2-C607-CF4F-8167-F206FA5C0B36}" type="slidenum">
              <a:rPr lang="en-US" smtClean="0"/>
              <a:pPr/>
              <a:t>27</a:t>
            </a:fld>
            <a:endParaRPr lang="en-US" dirty="0"/>
          </a:p>
        </p:txBody>
      </p:sp>
      <p:sp>
        <p:nvSpPr>
          <p:cNvPr id="3" name="TextBox 2"/>
          <p:cNvSpPr txBox="1"/>
          <p:nvPr/>
        </p:nvSpPr>
        <p:spPr>
          <a:xfrm>
            <a:off x="638174" y="85725"/>
            <a:ext cx="7496175" cy="769441"/>
          </a:xfrm>
          <a:prstGeom prst="rect">
            <a:avLst/>
          </a:prstGeom>
          <a:noFill/>
        </p:spPr>
        <p:txBody>
          <a:bodyPr wrap="square" rtlCol="0">
            <a:spAutoFit/>
          </a:bodyPr>
          <a:lstStyle/>
          <a:p>
            <a:pPr algn="ctr"/>
            <a:r>
              <a:rPr lang="en-US" sz="4400" dirty="0" smtClean="0">
                <a:solidFill>
                  <a:srgbClr val="E35A28"/>
                </a:solidFill>
              </a:rPr>
              <a:t>References</a:t>
            </a:r>
            <a:endParaRPr lang="en-US" sz="4400" dirty="0">
              <a:solidFill>
                <a:srgbClr val="E35A28"/>
              </a:solidFill>
            </a:endParaRPr>
          </a:p>
        </p:txBody>
      </p:sp>
      <p:sp>
        <p:nvSpPr>
          <p:cNvPr id="4" name="TextBox 3"/>
          <p:cNvSpPr txBox="1"/>
          <p:nvPr/>
        </p:nvSpPr>
        <p:spPr>
          <a:xfrm>
            <a:off x="638175" y="759916"/>
            <a:ext cx="6896100" cy="3231654"/>
          </a:xfrm>
          <a:prstGeom prst="rect">
            <a:avLst/>
          </a:prstGeom>
          <a:noFill/>
        </p:spPr>
        <p:txBody>
          <a:bodyPr wrap="square" rtlCol="0">
            <a:spAutoFit/>
          </a:bodyPr>
          <a:lstStyle/>
          <a:p>
            <a:r>
              <a:rPr lang="en-US" sz="1200" dirty="0" err="1" smtClean="0"/>
              <a:t>Macht</a:t>
            </a:r>
            <a:r>
              <a:rPr lang="en-US" sz="1200" dirty="0" smtClean="0"/>
              <a:t> R, </a:t>
            </a:r>
            <a:r>
              <a:rPr lang="en-US" sz="1200" dirty="0" err="1" smtClean="0"/>
              <a:t>McAneny</a:t>
            </a:r>
            <a:r>
              <a:rPr lang="en-US" sz="1200" dirty="0" smtClean="0"/>
              <a:t> D, Doherty G. Challenges in surgical </a:t>
            </a:r>
            <a:r>
              <a:rPr lang="en-US" sz="1200" dirty="0"/>
              <a:t>q</a:t>
            </a:r>
            <a:r>
              <a:rPr lang="en-US" sz="1200" dirty="0" smtClean="0"/>
              <a:t>uality at safety </a:t>
            </a:r>
            <a:r>
              <a:rPr lang="en-US" sz="1200" dirty="0"/>
              <a:t>n</a:t>
            </a:r>
            <a:r>
              <a:rPr lang="en-US" sz="1200" dirty="0" smtClean="0"/>
              <a:t>et </a:t>
            </a:r>
            <a:r>
              <a:rPr lang="en-US" sz="1200" dirty="0"/>
              <a:t>h</a:t>
            </a:r>
            <a:r>
              <a:rPr lang="en-US" sz="1200" dirty="0" smtClean="0"/>
              <a:t>ospitals. JAMA Surgery 2016;151(9):795-96</a:t>
            </a:r>
          </a:p>
          <a:p>
            <a:endParaRPr lang="en-US" sz="1200" dirty="0" smtClean="0"/>
          </a:p>
          <a:p>
            <a:r>
              <a:rPr lang="en-US" sz="1200" dirty="0" err="1" smtClean="0"/>
              <a:t>Waljee</a:t>
            </a:r>
            <a:r>
              <a:rPr lang="en-US" sz="1200" dirty="0" smtClean="0"/>
              <a:t> J, McGlinn EP, Sears ED, Chung K. Patient expectations and patient-reported outcomes in surgery: a systematic review. Surgery 2014;155:799-808</a:t>
            </a:r>
          </a:p>
          <a:p>
            <a:endParaRPr lang="en-US" sz="1200" dirty="0" smtClean="0"/>
          </a:p>
          <a:p>
            <a:r>
              <a:rPr lang="en-US" sz="1200" dirty="0" err="1" smtClean="0"/>
              <a:t>Dummit</a:t>
            </a:r>
            <a:r>
              <a:rPr lang="en-US" sz="1200" dirty="0" smtClean="0"/>
              <a:t> LA, </a:t>
            </a:r>
            <a:r>
              <a:rPr lang="en-US" sz="1200" dirty="0" err="1" smtClean="0"/>
              <a:t>Kahvecioglu</a:t>
            </a:r>
            <a:r>
              <a:rPr lang="en-US" sz="1200" dirty="0" smtClean="0"/>
              <a:t> D, </a:t>
            </a:r>
            <a:r>
              <a:rPr lang="en-US" sz="1200" dirty="0" err="1" smtClean="0"/>
              <a:t>Marrufo</a:t>
            </a:r>
            <a:r>
              <a:rPr lang="en-US" sz="1200" dirty="0" smtClean="0"/>
              <a:t> G, </a:t>
            </a:r>
            <a:r>
              <a:rPr lang="en-US" sz="1200" dirty="0" err="1" smtClean="0"/>
              <a:t>Rakumar</a:t>
            </a:r>
            <a:r>
              <a:rPr lang="en-US" sz="1200" dirty="0" smtClean="0"/>
              <a:t> R et al. Association between hospital participation in a Medicare bundled payment initiative and payments and quality outcomes for lower extremity joint replacement episodes. JAMA 2016.316(12):1267-1278</a:t>
            </a:r>
          </a:p>
          <a:p>
            <a:endParaRPr lang="en-US" sz="1200" dirty="0" smtClean="0"/>
          </a:p>
          <a:p>
            <a:r>
              <a:rPr lang="en-US" sz="1200" dirty="0" err="1" smtClean="0"/>
              <a:t>Ibrahimi</a:t>
            </a:r>
            <a:r>
              <a:rPr lang="en-US" sz="1200" dirty="0" smtClean="0"/>
              <a:t> SA, Kim H, McConnell KJ. The CMS Comprehensive Care Model and racial disparity in joint replacement. JAMA 2016;316(12): 1258-1259</a:t>
            </a:r>
          </a:p>
          <a:p>
            <a:endParaRPr lang="en-US" sz="1200" dirty="0"/>
          </a:p>
          <a:p>
            <a:r>
              <a:rPr lang="en-US" sz="1200" dirty="0" smtClean="0"/>
              <a:t>Fisher E.  Medicare’s bundled payment program for joint replacement. Promise and peril. JAMA 2016;316(12):1262-1263</a:t>
            </a:r>
          </a:p>
          <a:p>
            <a:endParaRPr lang="en-US" sz="1200" dirty="0"/>
          </a:p>
          <a:p>
            <a:r>
              <a:rPr lang="en-US" sz="1200" dirty="0" smtClean="0"/>
              <a:t>Episode Grouper for Medicare (EGM) Design Report. Brandeis University. February 29, 2016</a:t>
            </a:r>
          </a:p>
        </p:txBody>
      </p:sp>
    </p:spTree>
    <p:extLst>
      <p:ext uri="{BB962C8B-B14F-4D97-AF65-F5344CB8AC3E}">
        <p14:creationId xmlns:p14="http://schemas.microsoft.com/office/powerpoint/2010/main" val="2115056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09E7A56-7F28-5944-A19D-CB61015FC752}" type="slidenum">
              <a:rPr lang="en-US" smtClean="0"/>
              <a:pPr/>
              <a:t>28</a:t>
            </a:fld>
            <a:endParaRPr lang="en-US" dirty="0"/>
          </a:p>
        </p:txBody>
      </p:sp>
      <p:sp>
        <p:nvSpPr>
          <p:cNvPr id="3" name="TextBox 2"/>
          <p:cNvSpPr txBox="1"/>
          <p:nvPr/>
        </p:nvSpPr>
        <p:spPr>
          <a:xfrm>
            <a:off x="1590674" y="1104900"/>
            <a:ext cx="5915025" cy="1200329"/>
          </a:xfrm>
          <a:prstGeom prst="rect">
            <a:avLst/>
          </a:prstGeom>
          <a:noFill/>
        </p:spPr>
        <p:txBody>
          <a:bodyPr wrap="square" rtlCol="0">
            <a:spAutoFit/>
          </a:bodyPr>
          <a:lstStyle/>
          <a:p>
            <a:pPr algn="ctr"/>
            <a:r>
              <a:rPr lang="en-US" sz="7200" dirty="0" smtClean="0">
                <a:solidFill>
                  <a:srgbClr val="E35A28"/>
                </a:solidFill>
              </a:rPr>
              <a:t>Questions?</a:t>
            </a:r>
            <a:endParaRPr lang="en-US" sz="7200" dirty="0">
              <a:solidFill>
                <a:srgbClr val="E35A28"/>
              </a:solidFill>
            </a:endParaRPr>
          </a:p>
        </p:txBody>
      </p:sp>
    </p:spTree>
    <p:extLst>
      <p:ext uri="{BB962C8B-B14F-4D97-AF65-F5344CB8AC3E}">
        <p14:creationId xmlns:p14="http://schemas.microsoft.com/office/powerpoint/2010/main" val="112786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53604"/>
            <a:ext cx="8229600" cy="857250"/>
          </a:xfrm>
        </p:spPr>
        <p:txBody>
          <a:bodyPr/>
          <a:lstStyle/>
          <a:p>
            <a:r>
              <a:rPr lang="en-US" dirty="0" smtClean="0">
                <a:solidFill>
                  <a:schemeClr val="accent6"/>
                </a:solidFill>
              </a:rPr>
              <a:t>The Old System…</a:t>
            </a:r>
            <a:endParaRPr lang="en-US" dirty="0">
              <a:solidFill>
                <a:schemeClr val="accent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761" y="857547"/>
            <a:ext cx="5567489"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48475" y="3877271"/>
            <a:ext cx="1676400" cy="276999"/>
          </a:xfrm>
          <a:prstGeom prst="rect">
            <a:avLst/>
          </a:prstGeom>
          <a:noFill/>
        </p:spPr>
        <p:txBody>
          <a:bodyPr wrap="square" rtlCol="0">
            <a:spAutoFit/>
          </a:bodyPr>
          <a:lstStyle/>
          <a:p>
            <a:r>
              <a:rPr lang="en-US" sz="1200" b="1" dirty="0" smtClean="0">
                <a:solidFill>
                  <a:srgbClr val="FF0000"/>
                </a:solidFill>
                <a:sym typeface="Wingdings" panose="05000000000000000000" pitchFamily="2" charset="2"/>
              </a:rPr>
              <a:t> </a:t>
            </a:r>
            <a:r>
              <a:rPr lang="en-US" sz="1200" b="1" dirty="0" smtClean="0">
                <a:solidFill>
                  <a:srgbClr val="FF0000"/>
                </a:solidFill>
              </a:rPr>
              <a:t>CY 2016: $35.8043</a:t>
            </a:r>
            <a:endParaRPr lang="en-US" sz="1200" b="1" dirty="0">
              <a:solidFill>
                <a:srgbClr val="FF0000"/>
              </a:solidFill>
            </a:endParaRPr>
          </a:p>
        </p:txBody>
      </p:sp>
      <p:sp>
        <p:nvSpPr>
          <p:cNvPr id="4" name="Down Arrow 3"/>
          <p:cNvSpPr/>
          <p:nvPr/>
        </p:nvSpPr>
        <p:spPr>
          <a:xfrm>
            <a:off x="8626398" y="4290859"/>
            <a:ext cx="76200" cy="103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3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EB80A"/>
                </a:solidFill>
              </a:rPr>
              <a:t>The New </a:t>
            </a:r>
            <a:r>
              <a:rPr lang="en-US" dirty="0" smtClean="0">
                <a:solidFill>
                  <a:srgbClr val="FEB80A"/>
                </a:solidFill>
              </a:rPr>
              <a:t>System…</a:t>
            </a:r>
            <a:endParaRPr lang="en-US" dirty="0">
              <a:solidFill>
                <a:srgbClr val="FEB80A"/>
              </a:solidFill>
            </a:endParaRPr>
          </a:p>
        </p:txBody>
      </p:sp>
      <p:sp>
        <p:nvSpPr>
          <p:cNvPr id="3" name="Content Placeholder 2"/>
          <p:cNvSpPr>
            <a:spLocks noGrp="1"/>
          </p:cNvSpPr>
          <p:nvPr>
            <p:ph idx="1"/>
          </p:nvPr>
        </p:nvSpPr>
        <p:spPr>
          <a:xfrm>
            <a:off x="2371725" y="1074760"/>
            <a:ext cx="7772400" cy="3429000"/>
          </a:xfrm>
        </p:spPr>
        <p:txBody>
          <a:bodyPr vert="horz" anchor="t">
            <a:normAutofit/>
          </a:bodyPr>
          <a:lstStyle/>
          <a:p>
            <a:pPr marL="68580" indent="0" algn="ctr">
              <a:buNone/>
            </a:pPr>
            <a:r>
              <a:rPr lang="en-US" sz="4000" b="1" dirty="0">
                <a:solidFill>
                  <a:srgbClr val="FF0000"/>
                </a:solidFill>
              </a:rPr>
              <a:t>VALUE  </a:t>
            </a:r>
            <a:r>
              <a:rPr lang="en-US" sz="4000" b="1" dirty="0" smtClean="0">
                <a:solidFill>
                  <a:srgbClr val="FF0000"/>
                </a:solidFill>
              </a:rPr>
              <a:t>=  </a:t>
            </a:r>
            <a:r>
              <a:rPr lang="en-US" sz="4000" b="1" u="sng" dirty="0" smtClean="0">
                <a:solidFill>
                  <a:srgbClr val="FF0000"/>
                </a:solidFill>
              </a:rPr>
              <a:t>OUTCOME</a:t>
            </a:r>
            <a:endParaRPr lang="en-US" sz="4000" b="1" u="sng" dirty="0">
              <a:solidFill>
                <a:srgbClr val="FF0000"/>
              </a:solidFill>
            </a:endParaRPr>
          </a:p>
          <a:p>
            <a:pPr marL="68580" indent="0" algn="ctr">
              <a:buNone/>
            </a:pPr>
            <a:r>
              <a:rPr lang="en-US" sz="4000" b="1" dirty="0">
                <a:solidFill>
                  <a:srgbClr val="FF0000"/>
                </a:solidFill>
              </a:rPr>
              <a:t>                 COST</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79" r="13629"/>
          <a:stretch/>
        </p:blipFill>
        <p:spPr bwMode="auto">
          <a:xfrm>
            <a:off x="1152526" y="1063229"/>
            <a:ext cx="262288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626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229600" cy="857250"/>
          </a:xfrm>
        </p:spPr>
        <p:txBody>
          <a:bodyPr>
            <a:normAutofit fontScale="90000"/>
          </a:bodyPr>
          <a:lstStyle/>
          <a:p>
            <a:r>
              <a:rPr lang="en-US" sz="5400" dirty="0" smtClean="0">
                <a:solidFill>
                  <a:schemeClr val="accent6"/>
                </a:solidFill>
                <a:latin typeface="+mj-lt"/>
              </a:rPr>
              <a:t>The Iron Triangle</a:t>
            </a:r>
            <a:endParaRPr lang="en-US" sz="5400" dirty="0">
              <a:solidFill>
                <a:schemeClr val="accent6"/>
              </a:solidFill>
              <a:latin typeface="+mj-lt"/>
            </a:endParaRPr>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502" y="1552575"/>
            <a:ext cx="3133724" cy="234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558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0"/>
            <a:ext cx="2685996" cy="1484600"/>
          </a:xfrm>
        </p:spPr>
        <p:txBody>
          <a:bodyPr>
            <a:normAutofit fontScale="90000"/>
          </a:bodyPr>
          <a:lstStyle/>
          <a:p>
            <a:pPr algn="l"/>
            <a:r>
              <a:rPr lang="en-US" sz="2400" dirty="0" smtClean="0">
                <a:solidFill>
                  <a:srgbClr val="FFC000"/>
                </a:solidFill>
              </a:rPr>
              <a:t>April 16, 2015: Passage of the Medicare Access and CHIP Reauthorization Act (MACRA)</a:t>
            </a:r>
            <a:br>
              <a:rPr lang="en-US" sz="2400" dirty="0" smtClean="0">
                <a:solidFill>
                  <a:srgbClr val="FFC000"/>
                </a:solidFill>
              </a:rPr>
            </a:br>
            <a:endParaRPr lang="en-US" sz="2400" dirty="0">
              <a:solidFill>
                <a:srgbClr val="FFC000"/>
              </a:solidFill>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657601" y="228601"/>
            <a:ext cx="3943349" cy="464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2543175"/>
            <a:ext cx="260032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Repealed the Sustainable Growth Rate Formula (SGR)</a:t>
            </a:r>
          </a:p>
          <a:p>
            <a:pPr marL="285750" indent="-285750">
              <a:buFont typeface="Arial" panose="020B0604020202020204" pitchFamily="34" charset="0"/>
              <a:buChar char="•"/>
            </a:pPr>
            <a:r>
              <a:rPr lang="en-US" dirty="0" smtClean="0"/>
              <a:t>Transition away from fee-for-service reimbursement</a:t>
            </a:r>
            <a:endParaRPr lang="en-US" dirty="0"/>
          </a:p>
        </p:txBody>
      </p:sp>
    </p:spTree>
    <p:extLst>
      <p:ext uri="{BB962C8B-B14F-4D97-AF65-F5344CB8AC3E}">
        <p14:creationId xmlns:p14="http://schemas.microsoft.com/office/powerpoint/2010/main" val="3483218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0091" y="846824"/>
            <a:ext cx="1828800" cy="369332"/>
          </a:xfrm>
          <a:prstGeom prst="rect">
            <a:avLst/>
          </a:prstGeom>
          <a:noFill/>
        </p:spPr>
        <p:txBody>
          <a:bodyPr wrap="square" rtlCol="0">
            <a:spAutoFit/>
          </a:bodyPr>
          <a:lstStyle/>
          <a:p>
            <a:r>
              <a:rPr lang="en-US" dirty="0" smtClean="0"/>
              <a:t>Current Programs</a:t>
            </a:r>
            <a:endParaRPr lang="en-US" dirty="0"/>
          </a:p>
        </p:txBody>
      </p:sp>
      <p:sp>
        <p:nvSpPr>
          <p:cNvPr id="12" name="TextBox 11"/>
          <p:cNvSpPr txBox="1"/>
          <p:nvPr/>
        </p:nvSpPr>
        <p:spPr>
          <a:xfrm>
            <a:off x="152399" y="100013"/>
            <a:ext cx="8686801" cy="646331"/>
          </a:xfrm>
          <a:prstGeom prst="rect">
            <a:avLst/>
          </a:prstGeom>
          <a:noFill/>
        </p:spPr>
        <p:txBody>
          <a:bodyPr wrap="square" rtlCol="0">
            <a:spAutoFit/>
          </a:bodyPr>
          <a:lstStyle/>
          <a:p>
            <a:r>
              <a:rPr lang="en-US" i="1" dirty="0" smtClean="0">
                <a:solidFill>
                  <a:srgbClr val="FFC000"/>
                </a:solidFill>
              </a:rPr>
              <a:t>Medicare Access and Children’s Health Insurance Program Reauthorization Act (MACRA)</a:t>
            </a:r>
          </a:p>
          <a:p>
            <a:r>
              <a:rPr lang="en-US" i="1" dirty="0" smtClean="0">
                <a:solidFill>
                  <a:srgbClr val="FFC000"/>
                </a:solidFill>
              </a:rPr>
              <a:t>Physician Payment 2019-2024</a:t>
            </a:r>
            <a:endParaRPr lang="en-US" i="1" dirty="0">
              <a:solidFill>
                <a:srgbClr val="FFC000"/>
              </a:solidFill>
            </a:endParaRPr>
          </a:p>
        </p:txBody>
      </p:sp>
      <p:sp>
        <p:nvSpPr>
          <p:cNvPr id="13" name="TextBox 12"/>
          <p:cNvSpPr txBox="1"/>
          <p:nvPr/>
        </p:nvSpPr>
        <p:spPr>
          <a:xfrm>
            <a:off x="239688" y="1663047"/>
            <a:ext cx="1676399" cy="1200329"/>
          </a:xfrm>
          <a:prstGeom prst="rect">
            <a:avLst/>
          </a:prstGeom>
          <a:noFill/>
        </p:spPr>
        <p:txBody>
          <a:bodyPr wrap="square" rtlCol="0">
            <a:spAutoFit/>
          </a:bodyPr>
          <a:lstStyle/>
          <a:p>
            <a:r>
              <a:rPr lang="en-US" dirty="0" smtClean="0"/>
              <a:t>Merit-Based Incentive Payment System (MIPS)</a:t>
            </a:r>
            <a:endParaRPr lang="en-US" dirty="0"/>
          </a:p>
        </p:txBody>
      </p:sp>
      <p:sp>
        <p:nvSpPr>
          <p:cNvPr id="14" name="Right Arrow 13"/>
          <p:cNvSpPr/>
          <p:nvPr/>
        </p:nvSpPr>
        <p:spPr>
          <a:xfrm>
            <a:off x="2064256" y="803587"/>
            <a:ext cx="978408" cy="363474"/>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ight Arrow 14"/>
          <p:cNvSpPr/>
          <p:nvPr/>
        </p:nvSpPr>
        <p:spPr>
          <a:xfrm>
            <a:off x="2049388" y="1807369"/>
            <a:ext cx="978408" cy="363474"/>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ounded Rectangle 25"/>
          <p:cNvSpPr/>
          <p:nvPr/>
        </p:nvSpPr>
        <p:spPr>
          <a:xfrm>
            <a:off x="3429000" y="3907713"/>
            <a:ext cx="1295400" cy="9144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rgbClr val="3F3F3F"/>
                </a:solidFill>
              </a:rPr>
              <a:t>ACO</a:t>
            </a:r>
            <a:endParaRPr lang="en-US" sz="1200" dirty="0">
              <a:solidFill>
                <a:srgbClr val="3F3F3F"/>
              </a:solidFill>
            </a:endParaRPr>
          </a:p>
        </p:txBody>
      </p:sp>
      <p:sp>
        <p:nvSpPr>
          <p:cNvPr id="27" name="Rounded Rectangle 26"/>
          <p:cNvSpPr/>
          <p:nvPr/>
        </p:nvSpPr>
        <p:spPr>
          <a:xfrm>
            <a:off x="4808253" y="3924577"/>
            <a:ext cx="1295400" cy="9144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rgbClr val="3F3F3F"/>
                </a:solidFill>
              </a:rPr>
              <a:t>Bundled Payments</a:t>
            </a:r>
            <a:endParaRPr lang="en-US" sz="1200" dirty="0">
              <a:solidFill>
                <a:srgbClr val="3F3F3F"/>
              </a:solidFill>
            </a:endParaRPr>
          </a:p>
          <a:p>
            <a:pPr algn="ctr"/>
            <a:endParaRPr lang="en-US" sz="1600" dirty="0">
              <a:solidFill>
                <a:srgbClr val="3F3F3F"/>
              </a:solidFill>
            </a:endParaRPr>
          </a:p>
        </p:txBody>
      </p:sp>
      <p:sp>
        <p:nvSpPr>
          <p:cNvPr id="28" name="Rounded Rectangle 27"/>
          <p:cNvSpPr/>
          <p:nvPr/>
        </p:nvSpPr>
        <p:spPr>
          <a:xfrm>
            <a:off x="6164729" y="3918956"/>
            <a:ext cx="1295400" cy="9144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rgbClr val="3F3F3F"/>
              </a:solidFill>
            </a:endParaRPr>
          </a:p>
          <a:p>
            <a:pPr algn="ctr"/>
            <a:r>
              <a:rPr lang="en-US" sz="1600" dirty="0" smtClean="0">
                <a:solidFill>
                  <a:srgbClr val="3F3F3F"/>
                </a:solidFill>
              </a:rPr>
              <a:t>PCMH</a:t>
            </a:r>
            <a:endParaRPr lang="en-US" sz="1200" dirty="0">
              <a:solidFill>
                <a:srgbClr val="3F3F3F"/>
              </a:solidFill>
            </a:endParaRPr>
          </a:p>
          <a:p>
            <a:pPr algn="ctr"/>
            <a:endParaRPr lang="en-US" sz="1600" dirty="0">
              <a:solidFill>
                <a:srgbClr val="3F3F3F"/>
              </a:solidFill>
            </a:endParaRPr>
          </a:p>
        </p:txBody>
      </p:sp>
      <p:sp>
        <p:nvSpPr>
          <p:cNvPr id="30" name="Rounded Rectangle 29"/>
          <p:cNvSpPr/>
          <p:nvPr/>
        </p:nvSpPr>
        <p:spPr>
          <a:xfrm>
            <a:off x="7571058" y="3924577"/>
            <a:ext cx="1295400" cy="9144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rgbClr val="3F3F3F"/>
                </a:solidFill>
              </a:rPr>
              <a:t>New Programs</a:t>
            </a:r>
            <a:endParaRPr lang="en-US" sz="1400" dirty="0">
              <a:solidFill>
                <a:srgbClr val="3F3F3F"/>
              </a:solidFill>
            </a:endParaRPr>
          </a:p>
          <a:p>
            <a:pPr algn="ctr"/>
            <a:endParaRPr lang="en-US" sz="1600" dirty="0">
              <a:solidFill>
                <a:srgbClr val="3F3F3F"/>
              </a:solidFill>
            </a:endParaRPr>
          </a:p>
        </p:txBody>
      </p:sp>
      <p:sp>
        <p:nvSpPr>
          <p:cNvPr id="34" name="Right Arrow 33"/>
          <p:cNvSpPr/>
          <p:nvPr/>
        </p:nvSpPr>
        <p:spPr>
          <a:xfrm>
            <a:off x="2061645" y="4168325"/>
            <a:ext cx="978408" cy="3634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287312" y="3956492"/>
            <a:ext cx="1581150" cy="2308324"/>
          </a:xfrm>
          <a:prstGeom prst="rect">
            <a:avLst/>
          </a:prstGeom>
          <a:noFill/>
        </p:spPr>
        <p:txBody>
          <a:bodyPr wrap="square" rtlCol="0">
            <a:spAutoFit/>
          </a:bodyPr>
          <a:lstStyle/>
          <a:p>
            <a:r>
              <a:rPr lang="en-US" dirty="0" smtClean="0"/>
              <a:t>Alternative Payment Mechanisms (APM)</a:t>
            </a:r>
          </a:p>
          <a:p>
            <a:r>
              <a:rPr lang="en-US" dirty="0" smtClean="0">
                <a:solidFill>
                  <a:srgbClr val="3F3F3F"/>
                </a:solidFill>
              </a:rPr>
              <a:t> </a:t>
            </a:r>
            <a:endParaRPr lang="en-US" sz="800" dirty="0" smtClean="0">
              <a:solidFill>
                <a:srgbClr val="3F3F3F"/>
              </a:solidFill>
            </a:endParaRPr>
          </a:p>
          <a:p>
            <a:endParaRPr lang="en-US" dirty="0">
              <a:solidFill>
                <a:srgbClr val="3F3F3F"/>
              </a:solidFill>
            </a:endParaRPr>
          </a:p>
          <a:p>
            <a:endParaRPr lang="en-US" dirty="0" smtClean="0">
              <a:solidFill>
                <a:srgbClr val="3F3F3F"/>
              </a:solidFill>
            </a:endParaRPr>
          </a:p>
          <a:p>
            <a:endParaRPr lang="en-US" dirty="0">
              <a:solidFill>
                <a:srgbClr val="3F3F3F"/>
              </a:solidFill>
            </a:endParaRPr>
          </a:p>
        </p:txBody>
      </p:sp>
      <p:sp>
        <p:nvSpPr>
          <p:cNvPr id="23" name="Rounded Rectangle 22"/>
          <p:cNvSpPr/>
          <p:nvPr/>
        </p:nvSpPr>
        <p:spPr>
          <a:xfrm>
            <a:off x="3429000" y="571501"/>
            <a:ext cx="838200" cy="656198"/>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rgbClr val="3F3F3F"/>
                </a:solidFill>
              </a:rPr>
              <a:t>PQRS</a:t>
            </a:r>
            <a:endParaRPr lang="en-US" sz="1600" dirty="0">
              <a:solidFill>
                <a:srgbClr val="3F3F3F"/>
              </a:solidFill>
            </a:endParaRPr>
          </a:p>
        </p:txBody>
      </p:sp>
      <p:sp>
        <p:nvSpPr>
          <p:cNvPr id="35" name="Rounded Rectangle 34"/>
          <p:cNvSpPr/>
          <p:nvPr/>
        </p:nvSpPr>
        <p:spPr>
          <a:xfrm>
            <a:off x="5446450" y="571501"/>
            <a:ext cx="878150" cy="656198"/>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dirty="0" smtClean="0">
                <a:solidFill>
                  <a:srgbClr val="3F3F3F"/>
                </a:solidFill>
              </a:rPr>
              <a:t> </a:t>
            </a:r>
            <a:r>
              <a:rPr lang="en-US" sz="1600" dirty="0" smtClean="0">
                <a:solidFill>
                  <a:srgbClr val="3F3F3F"/>
                </a:solidFill>
              </a:rPr>
              <a:t>EHR</a:t>
            </a:r>
            <a:endParaRPr lang="en-US" sz="1600" dirty="0">
              <a:solidFill>
                <a:srgbClr val="3F3F3F"/>
              </a:solidFill>
            </a:endParaRPr>
          </a:p>
        </p:txBody>
      </p:sp>
      <p:sp>
        <p:nvSpPr>
          <p:cNvPr id="24" name="Plus 23"/>
          <p:cNvSpPr/>
          <p:nvPr/>
        </p:nvSpPr>
        <p:spPr>
          <a:xfrm>
            <a:off x="4495798" y="621578"/>
            <a:ext cx="914400" cy="685800"/>
          </a:xfrm>
          <a:prstGeom prst="mathPlus">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ounded Rectangle 24"/>
          <p:cNvSpPr/>
          <p:nvPr/>
        </p:nvSpPr>
        <p:spPr>
          <a:xfrm>
            <a:off x="3548109" y="1657350"/>
            <a:ext cx="4674833" cy="66351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i="1" dirty="0" smtClean="0">
                <a:solidFill>
                  <a:srgbClr val="3F3F3F"/>
                </a:solidFill>
              </a:rPr>
              <a:t>Composite MIPS Score*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076" y="710967"/>
            <a:ext cx="688975" cy="51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696199" y="584761"/>
            <a:ext cx="902933" cy="70230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VBU</a:t>
            </a:r>
            <a:endParaRPr lang="en-US" dirty="0">
              <a:solidFill>
                <a:sysClr val="windowText" lastClr="000000"/>
              </a:solidFill>
            </a:endParaRPr>
          </a:p>
        </p:txBody>
      </p:sp>
      <p:cxnSp>
        <p:nvCxnSpPr>
          <p:cNvPr id="5" name="Straight Connector 4"/>
          <p:cNvCxnSpPr/>
          <p:nvPr/>
        </p:nvCxnSpPr>
        <p:spPr>
          <a:xfrm>
            <a:off x="152399" y="975090"/>
            <a:ext cx="86868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631402" y="2745221"/>
            <a:ext cx="1445299"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a:t>
            </a:r>
          </a:p>
        </p:txBody>
      </p:sp>
      <p:sp>
        <p:nvSpPr>
          <p:cNvPr id="8" name="Rounded Rectangle 7"/>
          <p:cNvSpPr/>
          <p:nvPr/>
        </p:nvSpPr>
        <p:spPr>
          <a:xfrm>
            <a:off x="4267201" y="2745221"/>
            <a:ext cx="146342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Resource Use</a:t>
            </a:r>
            <a:endParaRPr lang="en-US" sz="1600" dirty="0"/>
          </a:p>
        </p:txBody>
      </p:sp>
      <p:sp>
        <p:nvSpPr>
          <p:cNvPr id="9" name="Rounded Rectangle 8"/>
          <p:cNvSpPr/>
          <p:nvPr/>
        </p:nvSpPr>
        <p:spPr>
          <a:xfrm>
            <a:off x="5910294" y="2745221"/>
            <a:ext cx="144875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EHR/MU</a:t>
            </a:r>
            <a:endParaRPr lang="en-US" dirty="0"/>
          </a:p>
        </p:txBody>
      </p:sp>
      <p:sp>
        <p:nvSpPr>
          <p:cNvPr id="10" name="Rounded Rectangle 9"/>
          <p:cNvSpPr/>
          <p:nvPr/>
        </p:nvSpPr>
        <p:spPr>
          <a:xfrm>
            <a:off x="7524434" y="2745221"/>
            <a:ext cx="1467166"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Clinical Practice Improvement Activities</a:t>
            </a:r>
            <a:endParaRPr lang="en-US" sz="1400" dirty="0"/>
          </a:p>
        </p:txBody>
      </p:sp>
      <p:sp>
        <p:nvSpPr>
          <p:cNvPr id="16" name="Up Arrow 15"/>
          <p:cNvSpPr/>
          <p:nvPr/>
        </p:nvSpPr>
        <p:spPr>
          <a:xfrm>
            <a:off x="3429000" y="2457450"/>
            <a:ext cx="419100" cy="171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720" y="2427684"/>
            <a:ext cx="560387" cy="20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2448296"/>
            <a:ext cx="560387" cy="20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640" y="2427684"/>
            <a:ext cx="560387" cy="20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910294" y="3507377"/>
            <a:ext cx="3104919" cy="369332"/>
          </a:xfrm>
          <a:prstGeom prst="rect">
            <a:avLst/>
          </a:prstGeom>
          <a:noFill/>
        </p:spPr>
        <p:txBody>
          <a:bodyPr wrap="square" rtlCol="0">
            <a:spAutoFit/>
          </a:bodyPr>
          <a:lstStyle/>
          <a:p>
            <a:r>
              <a:rPr lang="en-US" dirty="0" smtClean="0"/>
              <a:t>*</a:t>
            </a:r>
            <a:r>
              <a:rPr lang="en-US" sz="1400" dirty="0" smtClean="0"/>
              <a:t>Each MIPS category scored 0-100</a:t>
            </a:r>
            <a:endParaRPr lang="en-US" sz="1400" dirty="0"/>
          </a:p>
        </p:txBody>
      </p:sp>
    </p:spTree>
    <p:extLst>
      <p:ext uri="{BB962C8B-B14F-4D97-AF65-F5344CB8AC3E}">
        <p14:creationId xmlns:p14="http://schemas.microsoft.com/office/powerpoint/2010/main" val="162206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solidFill>
              </a:rPr>
              <a:t>What Does Value Mean To…</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The Payer?</a:t>
            </a:r>
          </a:p>
          <a:p>
            <a:r>
              <a:rPr lang="en-US" dirty="0" smtClean="0"/>
              <a:t>The Provider?</a:t>
            </a:r>
          </a:p>
          <a:p>
            <a:r>
              <a:rPr lang="en-US" dirty="0" smtClean="0"/>
              <a:t>The Patient?</a:t>
            </a:r>
            <a:endParaRPr lang="en-US" dirty="0"/>
          </a:p>
        </p:txBody>
      </p:sp>
    </p:spTree>
    <p:extLst>
      <p:ext uri="{BB962C8B-B14F-4D97-AF65-F5344CB8AC3E}">
        <p14:creationId xmlns:p14="http://schemas.microsoft.com/office/powerpoint/2010/main" val="2357220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solidFill>
              </a:rPr>
              <a:t>The Payer</a:t>
            </a:r>
            <a:endParaRPr lang="en-US" dirty="0">
              <a:solidFill>
                <a:schemeClr val="accent6"/>
              </a:solidFill>
            </a:endParaRPr>
          </a:p>
        </p:txBody>
      </p:sp>
      <p:sp>
        <p:nvSpPr>
          <p:cNvPr id="3" name="Content Placeholder 2"/>
          <p:cNvSpPr>
            <a:spLocks noGrp="1"/>
          </p:cNvSpPr>
          <p:nvPr>
            <p:ph idx="1"/>
          </p:nvPr>
        </p:nvSpPr>
        <p:spPr>
          <a:xfrm>
            <a:off x="381000" y="1200151"/>
            <a:ext cx="8458200" cy="3394472"/>
          </a:xfrm>
        </p:spPr>
        <p:txBody>
          <a:bodyPr>
            <a:normAutofit/>
          </a:bodyPr>
          <a:lstStyle/>
          <a:p>
            <a:r>
              <a:rPr lang="en-US" sz="2000" dirty="0" smtClean="0"/>
              <a:t>Use incentives/penalties to hold provider </a:t>
            </a:r>
            <a:r>
              <a:rPr lang="en-US" sz="2000" dirty="0" smtClean="0">
                <a:solidFill>
                  <a:srgbClr val="E35A28"/>
                </a:solidFill>
              </a:rPr>
              <a:t>X</a:t>
            </a:r>
            <a:r>
              <a:rPr lang="en-US" sz="2000" dirty="0" smtClean="0"/>
              <a:t> accountable for costs in population </a:t>
            </a:r>
            <a:r>
              <a:rPr lang="en-US" sz="2000" dirty="0" smtClean="0">
                <a:solidFill>
                  <a:srgbClr val="E35A28"/>
                </a:solidFill>
              </a:rPr>
              <a:t>Y</a:t>
            </a:r>
            <a:r>
              <a:rPr lang="en-US" sz="2000" dirty="0" smtClean="0"/>
              <a:t>, while applying quality metrics </a:t>
            </a:r>
            <a:r>
              <a:rPr lang="en-US" sz="2000" dirty="0" smtClean="0">
                <a:solidFill>
                  <a:srgbClr val="E35A28"/>
                </a:solidFill>
              </a:rPr>
              <a:t>Z</a:t>
            </a:r>
          </a:p>
          <a:p>
            <a:pPr lvl="1"/>
            <a:r>
              <a:rPr lang="en-US" sz="1600" dirty="0" smtClean="0"/>
              <a:t>X: individual MD, single specialty group, multispecialty group, ACO, state…</a:t>
            </a:r>
          </a:p>
          <a:p>
            <a:pPr lvl="1"/>
            <a:r>
              <a:rPr lang="en-US" sz="1600" dirty="0" smtClean="0"/>
              <a:t>Y: individual patient, prospective group, retrospective group</a:t>
            </a:r>
          </a:p>
          <a:p>
            <a:pPr lvl="1"/>
            <a:r>
              <a:rPr lang="en-US" sz="1600" dirty="0" smtClean="0"/>
              <a:t>Z: process, outcomes, patient-centered, patient-reported</a:t>
            </a:r>
          </a:p>
          <a:p>
            <a:r>
              <a:rPr lang="en-US" sz="2000" dirty="0" smtClean="0"/>
              <a:t>Examples:</a:t>
            </a:r>
          </a:p>
          <a:p>
            <a:pPr lvl="1"/>
            <a:r>
              <a:rPr lang="en-US" sz="1600" dirty="0"/>
              <a:t>Hospital: Value-Based Purchasing </a:t>
            </a:r>
          </a:p>
          <a:p>
            <a:pPr lvl="1"/>
            <a:r>
              <a:rPr lang="en-US" sz="1600" dirty="0"/>
              <a:t>Physicians: Value-Based Modifier</a:t>
            </a:r>
            <a:r>
              <a:rPr lang="en-US" sz="1600" dirty="0">
                <a:sym typeface="Wingdings" panose="05000000000000000000" pitchFamily="2" charset="2"/>
              </a:rPr>
              <a:t> MACRA</a:t>
            </a:r>
          </a:p>
          <a:p>
            <a:pPr lvl="1"/>
            <a:r>
              <a:rPr lang="en-US" sz="1600" dirty="0">
                <a:sym typeface="Wingdings" panose="05000000000000000000" pitchFamily="2" charset="2"/>
              </a:rPr>
              <a:t>Integrated groups: Accountable Care Organizations</a:t>
            </a:r>
          </a:p>
          <a:p>
            <a:endParaRPr lang="en-US" sz="2000" dirty="0"/>
          </a:p>
        </p:txBody>
      </p:sp>
    </p:spTree>
    <p:extLst>
      <p:ext uri="{BB962C8B-B14F-4D97-AF65-F5344CB8AC3E}">
        <p14:creationId xmlns:p14="http://schemas.microsoft.com/office/powerpoint/2010/main" val="3751790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Image Placehol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1: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2: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3: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8726</TotalTime>
  <Words>1394</Words>
  <Application>Microsoft Office PowerPoint</Application>
  <PresentationFormat>On-screen Show (16:9)</PresentationFormat>
  <Paragraphs>246</Paragraphs>
  <Slides>28</Slides>
  <Notes>13</Notes>
  <HiddenSlides>1</HiddenSlides>
  <MMClips>0</MMClips>
  <ScaleCrop>false</ScaleCrop>
  <HeadingPairs>
    <vt:vector size="4" baseType="variant">
      <vt:variant>
        <vt:lpstr>Theme</vt:lpstr>
      </vt:variant>
      <vt:variant>
        <vt:i4>10</vt:i4>
      </vt:variant>
      <vt:variant>
        <vt:lpstr>Slide Titles</vt:lpstr>
      </vt:variant>
      <vt:variant>
        <vt:i4>28</vt:i4>
      </vt:variant>
    </vt:vector>
  </HeadingPairs>
  <TitlesOfParts>
    <vt:vector size="38" baseType="lpstr">
      <vt:lpstr>Custom Design</vt:lpstr>
      <vt:lpstr>Title Slide</vt:lpstr>
      <vt:lpstr>Contents</vt:lpstr>
      <vt:lpstr>O1</vt:lpstr>
      <vt:lpstr>O1: Image</vt:lpstr>
      <vt:lpstr>O2</vt:lpstr>
      <vt:lpstr>O2: Image</vt:lpstr>
      <vt:lpstr>O3</vt:lpstr>
      <vt:lpstr>O3: Image</vt:lpstr>
      <vt:lpstr>Image Placeholder</vt:lpstr>
      <vt:lpstr>PowerPoint Presentation</vt:lpstr>
      <vt:lpstr>Goal</vt:lpstr>
      <vt:lpstr>The Old System…</vt:lpstr>
      <vt:lpstr>The New System…</vt:lpstr>
      <vt:lpstr>The Iron Triangle</vt:lpstr>
      <vt:lpstr>April 16, 2015: Passage of the Medicare Access and CHIP Reauthorization Act (MACRA) </vt:lpstr>
      <vt:lpstr>PowerPoint Presentation</vt:lpstr>
      <vt:lpstr>What Does Value Mean To…</vt:lpstr>
      <vt:lpstr>The Payer</vt:lpstr>
      <vt:lpstr>PowerPoint Presentation</vt:lpstr>
      <vt:lpstr>Physician Anxiety About MACRA: Cost </vt:lpstr>
      <vt:lpstr>Physician Anxiety About MACRA: Quality</vt:lpstr>
      <vt:lpstr>Physician Anxiety About MACRA: Access</vt:lpstr>
      <vt:lpstr>The Patient?</vt:lpstr>
      <vt:lpstr>Back to The Iron Triangle</vt:lpstr>
      <vt:lpstr>Drilling Down on MACRA</vt:lpstr>
      <vt:lpstr>PowerPoint Presentation</vt:lpstr>
      <vt:lpstr>Drilling Down on MACRA</vt:lpstr>
      <vt:lpstr>Bundled Payment</vt:lpstr>
      <vt:lpstr>Impact?</vt:lpstr>
      <vt:lpstr>Social Determinants of Health</vt:lpstr>
      <vt:lpstr>SDH and Value-Based Payment</vt:lpstr>
      <vt:lpstr>The Patient’s Perspective: Hard Questions</vt:lpstr>
      <vt:lpstr>Opportunity</vt:lpstr>
      <vt:lpstr>Program Evaluation: Lessons </vt:lpstr>
      <vt:lpstr>The Iron Triangle</vt:lpstr>
      <vt:lpstr>PowerPoint Presentation</vt:lpstr>
      <vt:lpstr>PowerPoint Presentation</vt:lpstr>
    </vt:vector>
  </TitlesOfParts>
  <Company>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Mikale Kwiatkowski</dc:creator>
  <cp:lastModifiedBy>Tracci, Margaret Clarke *HS</cp:lastModifiedBy>
  <cp:revision>204</cp:revision>
  <cp:lastPrinted>2016-11-17T23:53:57Z</cp:lastPrinted>
  <dcterms:created xsi:type="dcterms:W3CDTF">2016-02-19T13:44:18Z</dcterms:created>
  <dcterms:modified xsi:type="dcterms:W3CDTF">2016-11-18T11:44:04Z</dcterms:modified>
</cp:coreProperties>
</file>