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56" r:id="rId2"/>
    <p:sldId id="286" r:id="rId3"/>
    <p:sldId id="294" r:id="rId4"/>
    <p:sldId id="295" r:id="rId5"/>
    <p:sldId id="293" r:id="rId6"/>
    <p:sldId id="273" r:id="rId7"/>
    <p:sldId id="301" r:id="rId8"/>
    <p:sldId id="296" r:id="rId9"/>
    <p:sldId id="260" r:id="rId10"/>
    <p:sldId id="289" r:id="rId11"/>
    <p:sldId id="288" r:id="rId12"/>
    <p:sldId id="303" r:id="rId13"/>
    <p:sldId id="304" r:id="rId14"/>
    <p:sldId id="305" r:id="rId15"/>
    <p:sldId id="299" r:id="rId16"/>
    <p:sldId id="300" r:id="rId17"/>
    <p:sldId id="302" r:id="rId18"/>
    <p:sldId id="290" r:id="rId19"/>
  </p:sldIdLst>
  <p:sldSz cx="9144000" cy="6858000" type="screen4x3"/>
  <p:notesSz cx="7019925" cy="9305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0E4011F-A1D8-469D-9CF8-38DCB0789DEA}">
          <p14:sldIdLst>
            <p14:sldId id="256"/>
            <p14:sldId id="286"/>
            <p14:sldId id="294"/>
            <p14:sldId id="295"/>
            <p14:sldId id="293"/>
            <p14:sldId id="273"/>
            <p14:sldId id="301"/>
            <p14:sldId id="296"/>
            <p14:sldId id="260"/>
            <p14:sldId id="289"/>
            <p14:sldId id="288"/>
            <p14:sldId id="303"/>
            <p14:sldId id="304"/>
            <p14:sldId id="305"/>
          </p14:sldIdLst>
        </p14:section>
        <p14:section name="Untitled Section" id="{6E754F0D-8011-4CFC-9D7C-E2876363966B}">
          <p14:sldIdLst>
            <p14:sldId id="299"/>
            <p14:sldId id="300"/>
            <p14:sldId id="302"/>
            <p14:sldId id="290"/>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AN MOHS" initials="DM" lastIdx="1" clrIdx="0">
    <p:extLst>
      <p:ext uri="{19B8F6BF-5375-455C-9EA6-DF929625EA0E}">
        <p15:presenceInfo xmlns:p15="http://schemas.microsoft.com/office/powerpoint/2012/main" userId="S-1-5-21-4095628063-3556742122-3606576086-8270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53257"/>
    <a:srgbClr val="FFF5B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38" autoAdjust="0"/>
    <p:restoredTop sz="73592" autoAdjust="0"/>
  </p:normalViewPr>
  <p:slideViewPr>
    <p:cSldViewPr snapToGrid="0" snapToObjects="1">
      <p:cViewPr varScale="1">
        <p:scale>
          <a:sx n="86" d="100"/>
          <a:sy n="86" d="100"/>
        </p:scale>
        <p:origin x="2268" y="7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87" tIns="46644" rIns="93287" bIns="46644" rtlCol="0"/>
          <a:lstStyle>
            <a:lvl1pPr algn="l">
              <a:defRPr sz="1200"/>
            </a:lvl1pPr>
          </a:lstStyle>
          <a:p>
            <a:endParaRPr lang="en-US"/>
          </a:p>
        </p:txBody>
      </p:sp>
      <p:sp>
        <p:nvSpPr>
          <p:cNvPr id="3" name="Date Placeholder 2"/>
          <p:cNvSpPr>
            <a:spLocks noGrp="1"/>
          </p:cNvSpPr>
          <p:nvPr>
            <p:ph type="dt" idx="1"/>
          </p:nvPr>
        </p:nvSpPr>
        <p:spPr>
          <a:xfrm>
            <a:off x="3976333" y="0"/>
            <a:ext cx="3041968" cy="465296"/>
          </a:xfrm>
          <a:prstGeom prst="rect">
            <a:avLst/>
          </a:prstGeom>
        </p:spPr>
        <p:txBody>
          <a:bodyPr vert="horz" lIns="93287" tIns="46644" rIns="93287" bIns="46644" rtlCol="0"/>
          <a:lstStyle>
            <a:lvl1pPr algn="r">
              <a:defRPr sz="1200"/>
            </a:lvl1pPr>
          </a:lstStyle>
          <a:p>
            <a:fld id="{203A25B1-59BC-426C-BB7F-E1DEBB9EE025}" type="datetimeFigureOut">
              <a:rPr lang="en-US" smtClean="0"/>
              <a:t>11/17/2016</a:t>
            </a:fld>
            <a:endParaRPr lang="en-US"/>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87" tIns="46644" rIns="93287" bIns="46644" rtlCol="0" anchor="ctr"/>
          <a:lstStyle/>
          <a:p>
            <a:endParaRPr lang="en-US"/>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87" tIns="46644" rIns="93287" bIns="4664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87" tIns="46644" rIns="93287" bIns="46644" rtlCol="0" anchor="b"/>
          <a:lstStyle>
            <a:lvl1pPr algn="r">
              <a:defRPr sz="1200"/>
            </a:lvl1pPr>
          </a:lstStyle>
          <a:p>
            <a:fld id="{AE8F2D9C-599B-44B9-A28C-1DB21D0A09BA}" type="slidenum">
              <a:rPr lang="en-US" smtClean="0"/>
              <a:t>‹#›</a:t>
            </a:fld>
            <a:endParaRPr lang="en-US"/>
          </a:p>
        </p:txBody>
      </p:sp>
    </p:spTree>
    <p:extLst>
      <p:ext uri="{BB962C8B-B14F-4D97-AF65-F5344CB8AC3E}">
        <p14:creationId xmlns:p14="http://schemas.microsoft.com/office/powerpoint/2010/main" val="2681119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healthcare.gov/"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hrms.urban.org/briefs/health-care-access-affordability-low-moderate-income-insured-uninsured-adults-under-ACA.html"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www.jdpower.com/press-releases/2016-member-health-plan-study"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aspe.hhs.gov/sites/default/files/pdf/187866/Finalenrollment2016.pdf"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cms.gov/Newsroom/MediaReleaseDatabase/Fact-sheets/2016-Fact-sheets-items/2016-07-12.html"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8F2D9C-599B-44B9-A28C-1DB21D0A09BA}" type="slidenum">
              <a:rPr lang="en-US" smtClean="0"/>
              <a:t>1</a:t>
            </a:fld>
            <a:endParaRPr lang="en-US"/>
          </a:p>
        </p:txBody>
      </p:sp>
    </p:spTree>
    <p:extLst>
      <p:ext uri="{BB962C8B-B14F-4D97-AF65-F5344CB8AC3E}">
        <p14:creationId xmlns:p14="http://schemas.microsoft.com/office/powerpoint/2010/main" val="37362655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smtClean="0">
                <a:solidFill>
                  <a:schemeClr val="tx1"/>
                </a:solidFill>
                <a:effectLst/>
                <a:latin typeface="+mn-lt"/>
                <a:ea typeface="+mn-ea"/>
                <a:cs typeface="+mn-cs"/>
              </a:rPr>
              <a:t>But, we’ve also seen others succeed in providing affordable care for the newly insured all across the country in a diverse set of markets, while gaining early positive balance sheets for their Marketplace business.  Many have recently expressed both confidence in the future of the Marketplace and enthusiasm for growing their Marketplace business.      </a:t>
            </a:r>
          </a:p>
          <a:p>
            <a:r>
              <a:rPr lang="en-US" sz="1200" kern="1200" dirty="0" smtClean="0">
                <a:solidFill>
                  <a:schemeClr val="tx1"/>
                </a:solidFill>
                <a:effectLst/>
                <a:latin typeface="+mn-lt"/>
                <a:ea typeface="+mn-ea"/>
                <a:cs typeface="+mn-cs"/>
              </a:rPr>
              <a:t>We are pleased with the progress that we have made together, but we are always looking for ways to improve.  </a:t>
            </a:r>
            <a:r>
              <a:rPr lang="en-US" sz="1200" b="1" kern="1200" dirty="0" smtClean="0">
                <a:solidFill>
                  <a:schemeClr val="tx1"/>
                </a:solidFill>
                <a:effectLst/>
                <a:latin typeface="+mn-lt"/>
                <a:ea typeface="+mn-ea"/>
                <a:cs typeface="+mn-cs"/>
              </a:rPr>
              <a:t>To make sure the market stays strong, we have taken a series of steps over the last few months.  </a:t>
            </a:r>
            <a:r>
              <a:rPr lang="en-US" sz="1200" kern="1200" dirty="0" smtClean="0">
                <a:solidFill>
                  <a:schemeClr val="tx1"/>
                </a:solidFill>
                <a:effectLst/>
                <a:latin typeface="+mn-lt"/>
                <a:ea typeface="+mn-ea"/>
                <a:cs typeface="+mn-cs"/>
              </a:rPr>
              <a:t>From your work on new guardrails around SEPs, to early reinsurance earlier information on risk adjustment, as well as changes to the risk adjustment formula and new guidance to clarify ways we can work with issuers to reach out to young adults as they age off their parents’ plans, we are eager to work together to implement this work.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AE8F2D9C-599B-44B9-A28C-1DB21D0A09BA}" type="slidenum">
              <a:rPr lang="en-US" smtClean="0"/>
              <a:t>13</a:t>
            </a:fld>
            <a:endParaRPr lang="en-US"/>
          </a:p>
        </p:txBody>
      </p:sp>
    </p:spTree>
    <p:extLst>
      <p:ext uri="{BB962C8B-B14F-4D97-AF65-F5344CB8AC3E}">
        <p14:creationId xmlns:p14="http://schemas.microsoft.com/office/powerpoint/2010/main" val="19783954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ACA’s risk adjustment program plays an important role in ensuring that issuers have both the incentives and the financial support to design products to serve all Americans, and today’s rule proposes significant actions to strengthen the risk adjustment program. These changes will support issuers in serving the highest cost enrollees while also seeking to make risk adjustment more predictable and more effective at spreading risk for all issuers.  </a:t>
            </a:r>
          </a:p>
          <a:p>
            <a:r>
              <a:rPr lang="en-US" sz="1200" kern="1200" dirty="0" smtClean="0">
                <a:solidFill>
                  <a:schemeClr val="tx1"/>
                </a:solidFill>
                <a:effectLst/>
                <a:latin typeface="+mn-lt"/>
                <a:ea typeface="+mn-ea"/>
                <a:cs typeface="+mn-cs"/>
              </a:rPr>
              <a:t>Specifically: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Beginning with the 2017 benefit year, the rule proposes a modification to risk adjustment regarding the cost of enrollees who do not stay with an issuer for the full plan year.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In order to help reflect enrollees with serious conditions like Hepatitis C, HIV, or others, the rule proposes to use prescription drug utilization data as a source of information about enrollee’s health and the severity of their conditions beginning with the 2018 benefit year.</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rule also proposes to modify risk adjustment as to costs associated with the most expensive enrollees.  Under this proposal, a portion of costs exceeding $2 million for an individual would be shared among issuers. This type of risk sharing would reduce uncertainty for issuers who are not yet able to reliably predict the prevalence and nature of high-cost cases.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proposed rule also asks for comment on a number of approaches for addressing the costs of healthier enrollees.  Our goal is to update risk adjustment for all types of enrollees, to ensure that issuers can have confidence in the program as they design products to attract all types of consumers.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Lastly, separate from the risk adjustment program, we are seeking comment on whether and how to further support the successful transition of former Pre-Existing Condition Insurance Plan (PCIP) Program enrollees into the Marketplace to ensure that they do not experience a lapse in coverage.   </a:t>
            </a:r>
          </a:p>
          <a:p>
            <a:endParaRPr lang="en-US" dirty="0"/>
          </a:p>
        </p:txBody>
      </p:sp>
      <p:sp>
        <p:nvSpPr>
          <p:cNvPr id="4" name="Slide Number Placeholder 3"/>
          <p:cNvSpPr>
            <a:spLocks noGrp="1"/>
          </p:cNvSpPr>
          <p:nvPr>
            <p:ph type="sldNum" sz="quarter" idx="10"/>
          </p:nvPr>
        </p:nvSpPr>
        <p:spPr/>
        <p:txBody>
          <a:bodyPr/>
          <a:lstStyle/>
          <a:p>
            <a:fld id="{AE8F2D9C-599B-44B9-A28C-1DB21D0A09BA}" type="slidenum">
              <a:rPr lang="en-US" smtClean="0"/>
              <a:t>14</a:t>
            </a:fld>
            <a:endParaRPr lang="en-US"/>
          </a:p>
        </p:txBody>
      </p:sp>
    </p:spTree>
    <p:extLst>
      <p:ext uri="{BB962C8B-B14F-4D97-AF65-F5344CB8AC3E}">
        <p14:creationId xmlns:p14="http://schemas.microsoft.com/office/powerpoint/2010/main" val="23313988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Easy to Enroll</a:t>
            </a:r>
            <a:r>
              <a:rPr lang="en-US" sz="1200" kern="1200" dirty="0" smtClean="0">
                <a:solidFill>
                  <a:schemeClr val="tx1"/>
                </a:solidFill>
                <a:effectLst/>
                <a:latin typeface="+mn-lt"/>
                <a:ea typeface="+mn-ea"/>
                <a:cs typeface="+mn-cs"/>
              </a:rPr>
              <a:t> – New improvements make enrolling on </a:t>
            </a:r>
            <a:r>
              <a:rPr lang="en-US" sz="1200" u="sng" kern="1200" dirty="0" smtClean="0">
                <a:solidFill>
                  <a:schemeClr val="tx1"/>
                </a:solidFill>
                <a:effectLst/>
                <a:latin typeface="+mn-lt"/>
                <a:ea typeface="+mn-ea"/>
                <a:cs typeface="+mn-cs"/>
                <a:hlinkClick r:id="rId3"/>
              </a:rPr>
              <a:t>healthcare.gov</a:t>
            </a:r>
            <a:r>
              <a:rPr lang="en-US" sz="1200" kern="1200" dirty="0" smtClean="0">
                <a:solidFill>
                  <a:schemeClr val="tx1"/>
                </a:solidFill>
                <a:effectLst/>
                <a:latin typeface="+mn-lt"/>
                <a:ea typeface="+mn-ea"/>
                <a:cs typeface="+mn-cs"/>
              </a:rPr>
              <a:t> easier, more convenient, and more streamlined than ever. Consumers sign-up anywhere-anytime ; from a smartphone, tablet, or computer and better functions give you side by side shopping, real time financial help, and doctor/drug lookup tools to help you pick the right plan for you and your family.</a:t>
            </a:r>
          </a:p>
          <a:p>
            <a:pPr lvl="0"/>
            <a:endParaRPr lang="en-US"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smtClean="0"/>
              <a:t>Here When You Need It </a:t>
            </a:r>
            <a:r>
              <a:rPr lang="en-US" dirty="0" smtClean="0"/>
              <a:t>- With no more pre-existing condition carve outs, lifetime limits, or annual caps, health insurance finally IS there when they need it.   This year’s open enrollment gives all consumers – new or existing, young and single or married with families – the opportunity to easily find the coverage they can afford. And for the approximately 9M people who paid the penalty last year for going uninsured, don’t miss out again. </a:t>
            </a:r>
            <a:r>
              <a:rPr lang="en-US" u="sng" dirty="0" smtClean="0">
                <a:hlinkClick r:id="rId3"/>
              </a:rPr>
              <a:t>Healthcare.gov</a:t>
            </a:r>
            <a:r>
              <a:rPr lang="en-US" dirty="0" smtClean="0"/>
              <a:t> is ready for you! </a:t>
            </a:r>
          </a:p>
          <a:p>
            <a:pPr lvl="0"/>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E8F2D9C-599B-44B9-A28C-1DB21D0A09BA}" type="slidenum">
              <a:rPr lang="en-US" smtClean="0"/>
              <a:t>15</a:t>
            </a:fld>
            <a:endParaRPr lang="en-US"/>
          </a:p>
        </p:txBody>
      </p:sp>
    </p:spTree>
    <p:extLst>
      <p:ext uri="{BB962C8B-B14F-4D97-AF65-F5344CB8AC3E}">
        <p14:creationId xmlns:p14="http://schemas.microsoft.com/office/powerpoint/2010/main" val="38924372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8F2D9C-599B-44B9-A28C-1DB21D0A09BA}" type="slidenum">
              <a:rPr lang="en-US" smtClean="0"/>
              <a:t>16</a:t>
            </a:fld>
            <a:endParaRPr lang="en-US"/>
          </a:p>
        </p:txBody>
      </p:sp>
    </p:spTree>
    <p:extLst>
      <p:ext uri="{BB962C8B-B14F-4D97-AF65-F5344CB8AC3E}">
        <p14:creationId xmlns:p14="http://schemas.microsoft.com/office/powerpoint/2010/main" val="7222042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HealthCare.gov</a:t>
            </a:r>
            <a:r>
              <a:rPr lang="en-US" sz="1200" kern="1200" baseline="0" dirty="0" smtClean="0">
                <a:solidFill>
                  <a:schemeClr val="tx1"/>
                </a:solidFill>
                <a:effectLst/>
                <a:latin typeface="+mn-lt"/>
                <a:ea typeface="+mn-ea"/>
                <a:cs typeface="+mn-cs"/>
              </a:rPr>
              <a:t> is open for </a:t>
            </a:r>
            <a:r>
              <a:rPr lang="en-US" sz="1200" kern="1200" dirty="0" smtClean="0">
                <a:solidFill>
                  <a:schemeClr val="tx1"/>
                </a:solidFill>
                <a:effectLst/>
                <a:latin typeface="+mn-lt"/>
                <a:ea typeface="+mn-ea"/>
                <a:cs typeface="+mn-cs"/>
              </a:rPr>
              <a:t>consumers to come and shop and find a wide variety of affordable choices. </a:t>
            </a:r>
          </a:p>
          <a:p>
            <a:pPr lvl="1"/>
            <a:r>
              <a:rPr lang="en-US" dirty="0" smtClean="0"/>
              <a:t>Subsidies help make coverage affordable</a:t>
            </a:r>
          </a:p>
          <a:p>
            <a:pPr lvl="1"/>
            <a:r>
              <a:rPr lang="en-US" dirty="0" smtClean="0"/>
              <a:t>Quality coverage in demand </a:t>
            </a:r>
          </a:p>
          <a:p>
            <a:pPr lvl="1"/>
            <a:r>
              <a:rPr lang="en-US" dirty="0" smtClean="0"/>
              <a:t>Innovative approaches from issuers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As the Marketplace continues to grow and mature, one of our most important priorities is to study data, listen to a range of market participants, test out different approaches, and adapt to what we see and hear. We have a number of tools to make adjustments like the ones we are proposing today, and are confident in our ability to make the Marketplace an even more attractive market for consumers and health plans alike.</a:t>
            </a:r>
          </a:p>
          <a:p>
            <a:endParaRPr lang="en-US" dirty="0"/>
          </a:p>
        </p:txBody>
      </p:sp>
      <p:sp>
        <p:nvSpPr>
          <p:cNvPr id="4" name="Slide Number Placeholder 3"/>
          <p:cNvSpPr>
            <a:spLocks noGrp="1"/>
          </p:cNvSpPr>
          <p:nvPr>
            <p:ph type="sldNum" sz="quarter" idx="10"/>
          </p:nvPr>
        </p:nvSpPr>
        <p:spPr/>
        <p:txBody>
          <a:bodyPr/>
          <a:lstStyle/>
          <a:p>
            <a:fld id="{AE8F2D9C-599B-44B9-A28C-1DB21D0A09BA}" type="slidenum">
              <a:rPr lang="en-US" smtClean="0"/>
              <a:t>17</a:t>
            </a:fld>
            <a:endParaRPr lang="en-US"/>
          </a:p>
        </p:txBody>
      </p:sp>
    </p:spTree>
    <p:extLst>
      <p:ext uri="{BB962C8B-B14F-4D97-AF65-F5344CB8AC3E}">
        <p14:creationId xmlns:p14="http://schemas.microsoft.com/office/powerpoint/2010/main" val="17045824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8F2D9C-599B-44B9-A28C-1DB21D0A09BA}" type="slidenum">
              <a:rPr lang="en-US" smtClean="0"/>
              <a:t>3</a:t>
            </a:fld>
            <a:endParaRPr lang="en-US"/>
          </a:p>
        </p:txBody>
      </p:sp>
    </p:spTree>
    <p:extLst>
      <p:ext uri="{BB962C8B-B14F-4D97-AF65-F5344CB8AC3E}">
        <p14:creationId xmlns:p14="http://schemas.microsoft.com/office/powerpoint/2010/main" val="80121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Progress</a:t>
            </a:r>
            <a:r>
              <a:rPr lang="en-US" sz="1200" kern="1200" dirty="0" smtClean="0">
                <a:solidFill>
                  <a:schemeClr val="tx1"/>
                </a:solidFill>
                <a:effectLst/>
                <a:latin typeface="+mn-lt"/>
                <a:ea typeface="+mn-ea"/>
                <a:cs typeface="+mn-cs"/>
              </a:rPr>
              <a:t>–</a:t>
            </a:r>
          </a:p>
          <a:p>
            <a:r>
              <a:rPr lang="en-US" sz="1200" kern="1200" dirty="0" smtClean="0">
                <a:solidFill>
                  <a:schemeClr val="tx1"/>
                </a:solidFill>
                <a:effectLst/>
                <a:latin typeface="+mn-lt"/>
                <a:ea typeface="+mn-ea"/>
                <a:cs typeface="+mn-cs"/>
              </a:rPr>
              <a:t>Just six years ago, millions of Americans were locked out of our health care system because they couldn’t afford insurance or because they had pre-existing conditions. Women were charged more than men simply because they were women. At the same time, rising health care costs posed a significant threat to our economy, and while costs were high, the quality of care often wasn’t.</a:t>
            </a:r>
          </a:p>
          <a:p>
            <a:endParaRPr lang="en-US" dirty="0"/>
          </a:p>
        </p:txBody>
      </p:sp>
      <p:sp>
        <p:nvSpPr>
          <p:cNvPr id="4" name="Slide Number Placeholder 3"/>
          <p:cNvSpPr>
            <a:spLocks noGrp="1"/>
          </p:cNvSpPr>
          <p:nvPr>
            <p:ph type="sldNum" sz="quarter" idx="10"/>
          </p:nvPr>
        </p:nvSpPr>
        <p:spPr/>
        <p:txBody>
          <a:bodyPr/>
          <a:lstStyle/>
          <a:p>
            <a:fld id="{AE8F2D9C-599B-44B9-A28C-1DB21D0A09BA}" type="slidenum">
              <a:rPr lang="en-US" smtClean="0"/>
              <a:t>4</a:t>
            </a:fld>
            <a:endParaRPr lang="en-US"/>
          </a:p>
        </p:txBody>
      </p:sp>
    </p:spTree>
    <p:extLst>
      <p:ext uri="{BB962C8B-B14F-4D97-AF65-F5344CB8AC3E}">
        <p14:creationId xmlns:p14="http://schemas.microsoft.com/office/powerpoint/2010/main" val="25311818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Today, 20 million Americans now have coverage because of the ACA.  The U.S. uninsured rate has dipped below 9 percent for the first time ever.  The uninsured rate is now down to 8.7 percent, from 14.4 percent in 2013, according to data from the CDC.  </a:t>
            </a:r>
          </a:p>
          <a:p>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The uninsured rate is at its lowest level in our nation’s history. </a:t>
            </a:r>
          </a:p>
          <a:p>
            <a:endParaRPr lang="en-US" dirty="0"/>
          </a:p>
        </p:txBody>
      </p:sp>
      <p:sp>
        <p:nvSpPr>
          <p:cNvPr id="4" name="Slide Number Placeholder 3"/>
          <p:cNvSpPr>
            <a:spLocks noGrp="1"/>
          </p:cNvSpPr>
          <p:nvPr>
            <p:ph type="sldNum" sz="quarter" idx="10"/>
          </p:nvPr>
        </p:nvSpPr>
        <p:spPr/>
        <p:txBody>
          <a:bodyPr/>
          <a:lstStyle/>
          <a:p>
            <a:fld id="{AE8F2D9C-599B-44B9-A28C-1DB21D0A09BA}" type="slidenum">
              <a:rPr lang="en-US" smtClean="0"/>
              <a:t>5</a:t>
            </a:fld>
            <a:endParaRPr lang="en-US"/>
          </a:p>
        </p:txBody>
      </p:sp>
    </p:spTree>
    <p:extLst>
      <p:ext uri="{BB962C8B-B14F-4D97-AF65-F5344CB8AC3E}">
        <p14:creationId xmlns:p14="http://schemas.microsoft.com/office/powerpoint/2010/main" val="1999581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8F2D9C-599B-44B9-A28C-1DB21D0A09BA}" type="slidenum">
              <a:rPr lang="en-US" smtClean="0"/>
              <a:t>6</a:t>
            </a:fld>
            <a:endParaRPr lang="en-US"/>
          </a:p>
        </p:txBody>
      </p:sp>
    </p:spTree>
    <p:extLst>
      <p:ext uri="{BB962C8B-B14F-4D97-AF65-F5344CB8AC3E}">
        <p14:creationId xmlns:p14="http://schemas.microsoft.com/office/powerpoint/2010/main" val="19415189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Marketplace consumers are satisfied and</a:t>
            </a:r>
            <a:r>
              <a:rPr lang="en-US" dirty="0" smtClean="0"/>
              <a:t> </a:t>
            </a:r>
            <a:r>
              <a:rPr lang="en-US" b="1" dirty="0" smtClean="0"/>
              <a:t>getting access to care</a:t>
            </a:r>
            <a:r>
              <a:rPr lang="en-US" dirty="0" smtClean="0"/>
              <a:t>.</a:t>
            </a:r>
            <a:r>
              <a:rPr lang="en-US" b="1" dirty="0" smtClean="0"/>
              <a:t> </a:t>
            </a:r>
            <a:endParaRPr lang="en-US" dirty="0" smtClean="0"/>
          </a:p>
          <a:p>
            <a:pPr lvl="0"/>
            <a:r>
              <a:rPr lang="en-US" b="1" dirty="0" smtClean="0"/>
              <a:t>Satisfaction:</a:t>
            </a:r>
            <a:r>
              <a:rPr lang="en-US" dirty="0" smtClean="0"/>
              <a:t> Multiple surveys have placed consumers’ satisfaction with their Marketplace plans on par or better than employer coverage.</a:t>
            </a:r>
          </a:p>
          <a:p>
            <a:pPr lvl="0"/>
            <a:r>
              <a:rPr lang="en-US" b="1" dirty="0" smtClean="0"/>
              <a:t>Access to care:</a:t>
            </a:r>
            <a:r>
              <a:rPr lang="en-US" dirty="0" smtClean="0"/>
              <a:t> According to an </a:t>
            </a:r>
            <a:r>
              <a:rPr lang="en-US" u="sng" dirty="0" smtClean="0">
                <a:hlinkClick r:id="rId3"/>
              </a:rPr>
              <a:t>Urban Institute study</a:t>
            </a:r>
            <a:r>
              <a:rPr lang="en-US" dirty="0" smtClean="0"/>
              <a:t>, large majorities of Marketplace consumers had a usual source of care and are getting routine check-ups – about the same fractions as among people with employer coverage.</a:t>
            </a:r>
          </a:p>
          <a:p>
            <a:r>
              <a:rPr lang="en-US" dirty="0" smtClean="0"/>
              <a:t> * </a:t>
            </a:r>
            <a:r>
              <a:rPr lang="en-US" u="sng" dirty="0" smtClean="0">
                <a:hlinkClick r:id="rId4"/>
              </a:rPr>
              <a:t>http://www.jdpower.com/press-releases/2016-member-health-plan-study</a:t>
            </a:r>
            <a:r>
              <a:rPr lang="en-US" dirty="0" smtClean="0"/>
              <a:t> </a:t>
            </a:r>
          </a:p>
          <a:p>
            <a:endParaRPr lang="en-US" dirty="0"/>
          </a:p>
        </p:txBody>
      </p:sp>
      <p:sp>
        <p:nvSpPr>
          <p:cNvPr id="4" name="Slide Number Placeholder 3"/>
          <p:cNvSpPr>
            <a:spLocks noGrp="1"/>
          </p:cNvSpPr>
          <p:nvPr>
            <p:ph type="sldNum" sz="quarter" idx="10"/>
          </p:nvPr>
        </p:nvSpPr>
        <p:spPr/>
        <p:txBody>
          <a:bodyPr/>
          <a:lstStyle/>
          <a:p>
            <a:fld id="{AE8F2D9C-599B-44B9-A28C-1DB21D0A09BA}" type="slidenum">
              <a:rPr lang="en-US" smtClean="0"/>
              <a:t>7</a:t>
            </a:fld>
            <a:endParaRPr lang="en-US"/>
          </a:p>
        </p:txBody>
      </p:sp>
    </p:spTree>
    <p:extLst>
      <p:ext uri="{BB962C8B-B14F-4D97-AF65-F5344CB8AC3E}">
        <p14:creationId xmlns:p14="http://schemas.microsoft.com/office/powerpoint/2010/main" val="11502485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Kaiser Family Foundation survey found similar evidence—a couple of highlights:</a:t>
            </a:r>
            <a:endParaRPr lang="en-US" dirty="0" smtClean="0"/>
          </a:p>
          <a:p>
            <a:pPr marL="285750" indent="-285750">
              <a:buFont typeface="Arial" panose="020B0604020202020204" pitchFamily="34" charset="0"/>
              <a:buChar char="•"/>
            </a:pPr>
            <a:r>
              <a:rPr lang="en-US" dirty="0" smtClean="0"/>
              <a:t>75% were satisfied with their choice of hospitals</a:t>
            </a:r>
          </a:p>
          <a:p>
            <a:pPr marL="285750" indent="-285750">
              <a:buFont typeface="Arial" panose="020B0604020202020204" pitchFamily="34" charset="0"/>
              <a:buChar char="•"/>
            </a:pPr>
            <a:r>
              <a:rPr lang="en-US" dirty="0" smtClean="0"/>
              <a:t>74% were satisfied with their choice of primary care doctors</a:t>
            </a:r>
          </a:p>
        </p:txBody>
      </p:sp>
      <p:sp>
        <p:nvSpPr>
          <p:cNvPr id="4" name="Slide Number Placeholder 3"/>
          <p:cNvSpPr>
            <a:spLocks noGrp="1"/>
          </p:cNvSpPr>
          <p:nvPr>
            <p:ph type="sldNum" sz="quarter" idx="10"/>
          </p:nvPr>
        </p:nvSpPr>
        <p:spPr/>
        <p:txBody>
          <a:bodyPr/>
          <a:lstStyle/>
          <a:p>
            <a:fld id="{AE8F2D9C-599B-44B9-A28C-1DB21D0A09BA}" type="slidenum">
              <a:rPr lang="en-US" smtClean="0"/>
              <a:t>8</a:t>
            </a:fld>
            <a:endParaRPr lang="en-US"/>
          </a:p>
        </p:txBody>
      </p:sp>
    </p:spTree>
    <p:extLst>
      <p:ext uri="{BB962C8B-B14F-4D97-AF65-F5344CB8AC3E}">
        <p14:creationId xmlns:p14="http://schemas.microsoft.com/office/powerpoint/2010/main" val="14241812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b="1" kern="1200" dirty="0" smtClean="0">
                <a:solidFill>
                  <a:schemeClr val="tx1"/>
                </a:solidFill>
                <a:effectLst/>
                <a:latin typeface="+mn-lt"/>
                <a:ea typeface="+mn-ea"/>
                <a:cs typeface="+mn-cs"/>
              </a:rPr>
              <a:t>Less than $75 for HealthCare.gov: </a:t>
            </a:r>
            <a:r>
              <a:rPr lang="en-US" sz="1200" kern="1200" dirty="0" smtClean="0">
                <a:solidFill>
                  <a:schemeClr val="tx1"/>
                </a:solidFill>
                <a:effectLst/>
                <a:latin typeface="+mn-lt"/>
                <a:ea typeface="+mn-ea"/>
                <a:cs typeface="+mn-cs"/>
              </a:rPr>
              <a:t>Most Marketplace consumers will be able to select a plan for less than $75 per month next year.</a:t>
            </a:r>
            <a:r>
              <a:rPr lang="en-US" sz="1200" b="1"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Last year the average cost of HealthCare.gov coverage for people getting tax credits went from $102 to $106 per month, a $4 change, despite suggestions of “double-digit price hikes.”</a:t>
            </a:r>
            <a:endParaRPr lang="en-US" sz="11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Even if premiums were to increase 25%, 73 percent of Marketplace consumers would be able to find a 2017 plan for $75 per month.</a:t>
            </a:r>
            <a:endParaRPr lang="en-US" sz="1100" kern="1200" dirty="0" smtClean="0">
              <a:solidFill>
                <a:schemeClr val="tx1"/>
              </a:solidFill>
              <a:effectLst/>
              <a:latin typeface="+mn-lt"/>
              <a:ea typeface="+mn-ea"/>
              <a:cs typeface="+mn-cs"/>
            </a:endParaRPr>
          </a:p>
          <a:p>
            <a:r>
              <a:rPr lang="en-US" sz="1200" b="1" u="none" strike="noStrike" kern="1200" dirty="0" smtClean="0">
                <a:solidFill>
                  <a:schemeClr val="tx1"/>
                </a:solidFill>
                <a:effectLst/>
                <a:latin typeface="+mn-lt"/>
                <a:ea typeface="+mn-ea"/>
                <a:cs typeface="+mn-cs"/>
              </a:rPr>
              <a:t> </a:t>
            </a:r>
            <a:endParaRPr lang="en-US" sz="1100" kern="1200" dirty="0" smtClean="0">
              <a:solidFill>
                <a:schemeClr val="tx1"/>
              </a:solidFill>
              <a:effectLst/>
              <a:latin typeface="+mn-lt"/>
              <a:ea typeface="+mn-ea"/>
              <a:cs typeface="+mn-cs"/>
            </a:endParaRPr>
          </a:p>
          <a:p>
            <a:pPr lvl="0"/>
            <a:r>
              <a:rPr lang="en-US" sz="1200" b="1" kern="1200" dirty="0" smtClean="0">
                <a:solidFill>
                  <a:schemeClr val="tx1"/>
                </a:solidFill>
                <a:effectLst/>
                <a:latin typeface="+mn-lt"/>
                <a:ea typeface="+mn-ea"/>
                <a:cs typeface="+mn-cs"/>
              </a:rPr>
              <a:t>Shopping</a:t>
            </a:r>
            <a:r>
              <a:rPr lang="en-US" sz="1200" kern="1200" dirty="0" smtClean="0">
                <a:solidFill>
                  <a:schemeClr val="tx1"/>
                </a:solidFill>
                <a:effectLst/>
                <a:latin typeface="+mn-lt"/>
                <a:ea typeface="+mn-ea"/>
                <a:cs typeface="+mn-cs"/>
              </a:rPr>
              <a:t> gives all consumers a chance to find the best deal, whereas reported rate changes assume people stay in the plan they have. Last year, people who switched plans saved an average of $42 per month, or about $500 annually. </a:t>
            </a:r>
            <a:endParaRPr lang="en-US" sz="1100" kern="1200" dirty="0" smtClean="0">
              <a:solidFill>
                <a:schemeClr val="tx1"/>
              </a:solidFill>
              <a:effectLst/>
              <a:latin typeface="+mn-lt"/>
              <a:ea typeface="+mn-ea"/>
              <a:cs typeface="+mn-cs"/>
            </a:endParaRPr>
          </a:p>
          <a:p>
            <a:pPr lvl="0"/>
            <a:r>
              <a:rPr lang="en-US" sz="1200" dirty="0" smtClean="0"/>
              <a:t>Recent data from CMS shows that the median individual deductible for HealthCare.gov Marketplace policies (after taking into account cost-sharing reductions) in 2016 is $850, down from $900 in 2015.**</a:t>
            </a:r>
          </a:p>
          <a:p>
            <a:endParaRPr lang="en-US" sz="800" i="1" dirty="0" smtClean="0"/>
          </a:p>
          <a:p>
            <a:r>
              <a:rPr lang="en-US" sz="900" i="1" dirty="0" smtClean="0"/>
              <a:t>*Denotes data from the ASPE March 2016 Report: </a:t>
            </a:r>
            <a:r>
              <a:rPr lang="en-US" sz="900" i="1" u="sng" dirty="0" smtClean="0">
                <a:hlinkClick r:id="rId3"/>
              </a:rPr>
              <a:t>https://aspe.hhs.gov/sites/default/files/pdf/187866/Finalenrollment2016.pdf</a:t>
            </a:r>
            <a:r>
              <a:rPr lang="en-US" sz="900" i="1" dirty="0" smtClean="0"/>
              <a:t> </a:t>
            </a:r>
            <a:endParaRPr lang="en-US" sz="900" dirty="0" smtClean="0"/>
          </a:p>
          <a:p>
            <a:r>
              <a:rPr lang="en-US" sz="900" i="1" dirty="0" smtClean="0"/>
              <a:t>All other figures are from OEDA analysis of CMS data. </a:t>
            </a:r>
            <a:endParaRPr lang="en-US" sz="900" dirty="0" smtClean="0"/>
          </a:p>
          <a:p>
            <a:r>
              <a:rPr lang="en-US" sz="900" i="1" dirty="0" smtClean="0"/>
              <a:t>^APTC and net premium calculations are from the ASPE reports, which are calculated at the policy level with a cap on EHB.</a:t>
            </a:r>
            <a:endParaRPr lang="en-US" sz="900" dirty="0" smtClean="0"/>
          </a:p>
          <a:p>
            <a:r>
              <a:rPr lang="en-US" sz="900" i="1" dirty="0" smtClean="0"/>
              <a:t>**CMS data released July 2016 </a:t>
            </a:r>
            <a:r>
              <a:rPr lang="en-US" sz="900" i="1" dirty="0" smtClean="0">
                <a:hlinkClick r:id="rId4"/>
              </a:rPr>
              <a:t>https://www.cms.gov/Newsroom/MediaReleaseDatabase/Fact-sheets/2016-Fact-sheets-items/2016-07-12.html</a:t>
            </a:r>
            <a:r>
              <a:rPr lang="en-US" sz="900" i="1" dirty="0" smtClean="0"/>
              <a:t> </a:t>
            </a:r>
            <a:endParaRPr lang="en-US" sz="9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E8F2D9C-599B-44B9-A28C-1DB21D0A09BA}" type="slidenum">
              <a:rPr lang="en-US" smtClean="0"/>
              <a:t>9</a:t>
            </a:fld>
            <a:endParaRPr lang="en-US"/>
          </a:p>
        </p:txBody>
      </p:sp>
    </p:spTree>
    <p:extLst>
      <p:ext uri="{BB962C8B-B14F-4D97-AF65-F5344CB8AC3E}">
        <p14:creationId xmlns:p14="http://schemas.microsoft.com/office/powerpoint/2010/main" val="3710689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The long-term stability of the Marketplace is our goal</a:t>
            </a:r>
            <a:r>
              <a:rPr lang="en-US" sz="1200" kern="1200" dirty="0" smtClean="0">
                <a:solidFill>
                  <a:schemeClr val="tx1"/>
                </a:solidFill>
                <a:effectLst/>
                <a:latin typeface="+mn-lt"/>
                <a:ea typeface="+mn-ea"/>
                <a:cs typeface="+mn-cs"/>
              </a:rPr>
              <a:t>.  In its third year of operation, the Health Insurance Marketplace is a dynamic platform offering many choices for consumers.  We are eager to work actively our stakeholders, like issuers, health insurance companies, and folks like YOU, as the Marketplace moves from start-up to stability.  </a:t>
            </a:r>
          </a:p>
          <a:p>
            <a:endParaRPr lang="en-US" sz="1200" kern="120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Everyone agreed that companies would need to plan and adjust as they transition to this new market. We’ve frankly seen some health insurance companies work hard to succeed in this new market. </a:t>
            </a:r>
          </a:p>
          <a:p>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Special enrollment periods (SEPs) exist to ensure that people who lose coverage or experience other qualifying events have the opportunity to enroll in coverage.  We are committed to making sure that SEPs are available to those who are eligible for them and equally committed to avoiding any misuse or abuse of special enrollment periods. In 2016, we took a number of steps to ensure appropriate use of SEPs, such as introducing a confirmation process under which consumers enrolling through common SEPs are directed to provide documentation to confirm their eligibility.  In the proposed rule, we are seeking information on additional steps related to SEP outreach or policy we could take as soon as the 2017 plan year to strengthen the SEP risk pool. </a:t>
            </a:r>
          </a:p>
          <a:p>
            <a:pPr lvl="0"/>
            <a:r>
              <a:rPr lang="en-US" sz="1200" kern="1200" dirty="0" smtClean="0">
                <a:solidFill>
                  <a:schemeClr val="tx1"/>
                </a:solidFill>
                <a:effectLst/>
                <a:latin typeface="+mn-lt"/>
                <a:ea typeface="+mn-ea"/>
                <a:cs typeface="+mn-cs"/>
              </a:rPr>
              <a:t>We’re helping ensure consumers who turn 65 are moving into Medicare and off the Marketplace, and already this year we’ve begun to see the impact of the efforts we’ve made to do that, as we saw a precipitous drop in dual enrollment with those who just turned 65 in August.</a:t>
            </a:r>
          </a:p>
          <a:p>
            <a:endParaRPr lang="en-US" sz="1200" kern="1200" dirty="0" smtClean="0">
              <a:solidFill>
                <a:schemeClr val="tx1"/>
              </a:solidFill>
              <a:effectLst/>
              <a:latin typeface="+mn-lt"/>
              <a:ea typeface="+mn-ea"/>
              <a:cs typeface="+mn-cs"/>
            </a:endParaRPr>
          </a:p>
          <a:p>
            <a:pPr lvl="1"/>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E8F2D9C-599B-44B9-A28C-1DB21D0A09BA}" type="slidenum">
              <a:rPr lang="en-US" smtClean="0"/>
              <a:t>12</a:t>
            </a:fld>
            <a:endParaRPr lang="en-US"/>
          </a:p>
        </p:txBody>
      </p:sp>
    </p:spTree>
    <p:extLst>
      <p:ext uri="{BB962C8B-B14F-4D97-AF65-F5344CB8AC3E}">
        <p14:creationId xmlns:p14="http://schemas.microsoft.com/office/powerpoint/2010/main" val="2167385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6C028CC-971E-D84E-819A-EEFA4EB89568}"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5ABE6C-ECF9-3E40-B609-DD5D90133219}" type="slidenum">
              <a:rPr lang="en-US" smtClean="0"/>
              <a:t>‹#›</a:t>
            </a:fld>
            <a:endParaRPr lang="en-US"/>
          </a:p>
        </p:txBody>
      </p:sp>
    </p:spTree>
    <p:extLst>
      <p:ext uri="{BB962C8B-B14F-4D97-AF65-F5344CB8AC3E}">
        <p14:creationId xmlns:p14="http://schemas.microsoft.com/office/powerpoint/2010/main" val="35483056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C028CC-971E-D84E-819A-EEFA4EB89568}"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5ABE6C-ECF9-3E40-B609-DD5D90133219}" type="slidenum">
              <a:rPr lang="en-US" smtClean="0"/>
              <a:t>‹#›</a:t>
            </a:fld>
            <a:endParaRPr lang="en-US"/>
          </a:p>
        </p:txBody>
      </p:sp>
    </p:spTree>
    <p:extLst>
      <p:ext uri="{BB962C8B-B14F-4D97-AF65-F5344CB8AC3E}">
        <p14:creationId xmlns:p14="http://schemas.microsoft.com/office/powerpoint/2010/main" val="32751041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6C028CC-971E-D84E-819A-EEFA4EB89568}"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5ABE6C-ECF9-3E40-B609-DD5D90133219}" type="slidenum">
              <a:rPr lang="en-US" smtClean="0"/>
              <a:t>‹#›</a:t>
            </a:fld>
            <a:endParaRPr lang="en-US"/>
          </a:p>
        </p:txBody>
      </p:sp>
    </p:spTree>
    <p:extLst>
      <p:ext uri="{BB962C8B-B14F-4D97-AF65-F5344CB8AC3E}">
        <p14:creationId xmlns:p14="http://schemas.microsoft.com/office/powerpoint/2010/main" val="33131851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010400" y="6418683"/>
            <a:ext cx="2133600" cy="365125"/>
          </a:xfrm>
        </p:spPr>
        <p:txBody>
          <a:bodyPr/>
          <a:lstStyle/>
          <a:p>
            <a:fld id="{F05ABE6C-ECF9-3E40-B609-DD5D90133219}" type="slidenum">
              <a:rPr lang="en-US" smtClean="0"/>
              <a:t>‹#›</a:t>
            </a:fld>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21348" y="6308019"/>
            <a:ext cx="1198325" cy="410165"/>
          </a:xfrm>
          <a:prstGeom prst="rect">
            <a:avLst/>
          </a:prstGeom>
        </p:spPr>
      </p:pic>
    </p:spTree>
    <p:extLst>
      <p:ext uri="{BB962C8B-B14F-4D97-AF65-F5344CB8AC3E}">
        <p14:creationId xmlns:p14="http://schemas.microsoft.com/office/powerpoint/2010/main" val="30422652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6C028CC-971E-D84E-819A-EEFA4EB89568}" type="datetimeFigureOut">
              <a:rPr lang="en-US" smtClean="0"/>
              <a:t>11/17/2016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05ABE6C-ECF9-3E40-B609-DD5D90133219}" type="slidenum">
              <a:rPr lang="en-US" smtClean="0"/>
              <a:t>‹#›</a:t>
            </a:fld>
            <a:endParaRPr lang="en-US"/>
          </a:p>
        </p:txBody>
      </p:sp>
    </p:spTree>
    <p:extLst>
      <p:ext uri="{BB962C8B-B14F-4D97-AF65-F5344CB8AC3E}">
        <p14:creationId xmlns:p14="http://schemas.microsoft.com/office/powerpoint/2010/main" val="1961718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6C028CC-971E-D84E-819A-EEFA4EB89568}"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5ABE6C-ECF9-3E40-B609-DD5D90133219}" type="slidenum">
              <a:rPr lang="en-US" smtClean="0"/>
              <a:t>‹#›</a:t>
            </a:fld>
            <a:endParaRPr lang="en-US"/>
          </a:p>
        </p:txBody>
      </p:sp>
    </p:spTree>
    <p:extLst>
      <p:ext uri="{BB962C8B-B14F-4D97-AF65-F5344CB8AC3E}">
        <p14:creationId xmlns:p14="http://schemas.microsoft.com/office/powerpoint/2010/main" val="1618502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6C028CC-971E-D84E-819A-EEFA4EB89568}" type="datetimeFigureOut">
              <a:rPr lang="en-US" smtClean="0"/>
              <a:t>11/17/2016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05ABE6C-ECF9-3E40-B609-DD5D90133219}" type="slidenum">
              <a:rPr lang="en-US" smtClean="0"/>
              <a:t>‹#›</a:t>
            </a:fld>
            <a:endParaRPr lang="en-US"/>
          </a:p>
        </p:txBody>
      </p:sp>
    </p:spTree>
    <p:extLst>
      <p:ext uri="{BB962C8B-B14F-4D97-AF65-F5344CB8AC3E}">
        <p14:creationId xmlns:p14="http://schemas.microsoft.com/office/powerpoint/2010/main" val="41844304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6992984" y="6475913"/>
            <a:ext cx="2133600" cy="365125"/>
          </a:xfrm>
        </p:spPr>
        <p:txBody>
          <a:bodyPr/>
          <a:lstStyle/>
          <a:p>
            <a:fld id="{F05ABE6C-ECF9-3E40-B609-DD5D90133219}" type="slidenum">
              <a:rPr lang="en-US" smtClean="0"/>
              <a:t>‹#›</a:t>
            </a:fld>
            <a:endParaRPr lang="en-US"/>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8320" y="6270831"/>
            <a:ext cx="1198325" cy="410165"/>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820706" y="6060513"/>
            <a:ext cx="3732494" cy="660962"/>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856694" y="6425636"/>
            <a:ext cx="1841864" cy="232839"/>
          </a:xfrm>
          <a:prstGeom prst="rect">
            <a:avLst/>
          </a:prstGeom>
        </p:spPr>
      </p:pic>
    </p:spTree>
    <p:extLst>
      <p:ext uri="{BB962C8B-B14F-4D97-AF65-F5344CB8AC3E}">
        <p14:creationId xmlns:p14="http://schemas.microsoft.com/office/powerpoint/2010/main" val="3976784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C028CC-971E-D84E-819A-EEFA4EB89568}" type="datetimeFigureOut">
              <a:rPr lang="en-US" smtClean="0"/>
              <a:t>11/17/2016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05ABE6C-ECF9-3E40-B609-DD5D90133219}" type="slidenum">
              <a:rPr lang="en-US" smtClean="0"/>
              <a:t>‹#›</a:t>
            </a:fld>
            <a:endParaRPr lang="en-US"/>
          </a:p>
        </p:txBody>
      </p:sp>
    </p:spTree>
    <p:extLst>
      <p:ext uri="{BB962C8B-B14F-4D97-AF65-F5344CB8AC3E}">
        <p14:creationId xmlns:p14="http://schemas.microsoft.com/office/powerpoint/2010/main" val="2576358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C028CC-971E-D84E-819A-EEFA4EB89568}"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5ABE6C-ECF9-3E40-B609-DD5D90133219}" type="slidenum">
              <a:rPr lang="en-US" smtClean="0"/>
              <a:t>‹#›</a:t>
            </a:fld>
            <a:endParaRPr lang="en-US"/>
          </a:p>
        </p:txBody>
      </p:sp>
    </p:spTree>
    <p:extLst>
      <p:ext uri="{BB962C8B-B14F-4D97-AF65-F5344CB8AC3E}">
        <p14:creationId xmlns:p14="http://schemas.microsoft.com/office/powerpoint/2010/main" val="2121637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6C028CC-971E-D84E-819A-EEFA4EB89568}" type="datetimeFigureOut">
              <a:rPr lang="en-US" smtClean="0"/>
              <a:t>11/17/2016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05ABE6C-ECF9-3E40-B609-DD5D90133219}" type="slidenum">
              <a:rPr lang="en-US" smtClean="0"/>
              <a:t>‹#›</a:t>
            </a:fld>
            <a:endParaRPr lang="en-US"/>
          </a:p>
        </p:txBody>
      </p:sp>
    </p:spTree>
    <p:extLst>
      <p:ext uri="{BB962C8B-B14F-4D97-AF65-F5344CB8AC3E}">
        <p14:creationId xmlns:p14="http://schemas.microsoft.com/office/powerpoint/2010/main" val="3457939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005742"/>
          </a:xfrm>
          <a:prstGeom prst="rect">
            <a:avLst/>
          </a:prstGeom>
          <a:solidFill>
            <a:srgbClr val="153257"/>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C028CC-971E-D84E-819A-EEFA4EB89568}" type="datetimeFigureOut">
              <a:rPr lang="en-US" smtClean="0"/>
              <a:t>11/17/2016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5ABE6C-ECF9-3E40-B609-DD5D90133219}" type="slidenum">
              <a:rPr lang="en-US" smtClean="0"/>
              <a:t>‹#›</a:t>
            </a:fld>
            <a:endParaRPr lang="en-US"/>
          </a:p>
        </p:txBody>
      </p:sp>
    </p:spTree>
    <p:extLst>
      <p:ext uri="{BB962C8B-B14F-4D97-AF65-F5344CB8AC3E}">
        <p14:creationId xmlns:p14="http://schemas.microsoft.com/office/powerpoint/2010/main" val="9190945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800" b="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healthcare.gov/"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458912"/>
            <a:ext cx="9144000" cy="1822739"/>
          </a:xfrm>
        </p:spPr>
        <p:txBody>
          <a:bodyPr>
            <a:normAutofit fontScale="90000"/>
          </a:bodyPr>
          <a:lstStyle/>
          <a:p>
            <a:r>
              <a:rPr lang="en-US" b="1" dirty="0" smtClean="0"/>
              <a:t>The Health Insurance Marketplace:</a:t>
            </a:r>
            <a:br>
              <a:rPr lang="en-US" b="1" dirty="0" smtClean="0"/>
            </a:br>
            <a:r>
              <a:rPr lang="en-US" sz="3300" dirty="0" smtClean="0"/>
              <a:t>Expanded Access, Smarter </a:t>
            </a:r>
            <a:r>
              <a:rPr lang="en-US" sz="3300" dirty="0"/>
              <a:t>S</a:t>
            </a:r>
            <a:r>
              <a:rPr lang="en-US" sz="3300" dirty="0" smtClean="0"/>
              <a:t>pending</a:t>
            </a:r>
            <a:r>
              <a:rPr lang="en-US" sz="3300" dirty="0"/>
              <a:t>, </a:t>
            </a:r>
            <a:r>
              <a:rPr lang="en-US" sz="3300" dirty="0" smtClean="0"/>
              <a:t>Better Care and Healthier </a:t>
            </a:r>
            <a:r>
              <a:rPr lang="en-US" sz="3300" dirty="0"/>
              <a:t>P</a:t>
            </a:r>
            <a:r>
              <a:rPr lang="en-US" sz="3300" dirty="0" smtClean="0"/>
              <a:t>eople</a:t>
            </a:r>
            <a:endParaRPr lang="en-US" sz="3300" dirty="0"/>
          </a:p>
        </p:txBody>
      </p:sp>
      <p:sp>
        <p:nvSpPr>
          <p:cNvPr id="4" name="Subtitle 2"/>
          <p:cNvSpPr txBox="1">
            <a:spLocks/>
          </p:cNvSpPr>
          <p:nvPr/>
        </p:nvSpPr>
        <p:spPr>
          <a:xfrm>
            <a:off x="961534" y="4038599"/>
            <a:ext cx="7550870" cy="2051115"/>
          </a:xfrm>
          <a:prstGeom prst="rect">
            <a:avLst/>
          </a:prstGeom>
        </p:spPr>
        <p:txBody>
          <a:bodyPr vert="horz" lIns="91440" tIns="45720" rIns="91440" bIns="45720" rtlCol="0">
            <a:normAutofit fontScale="47500" lnSpcReduction="20000"/>
          </a:bodyPr>
          <a:lstStyle>
            <a:lvl1pPr marL="0" indent="0" algn="ctr" defTabSz="457200" rtl="0" eaLnBrk="1" latinLnBrk="0" hangingPunct="1">
              <a:spcBef>
                <a:spcPct val="20000"/>
              </a:spcBef>
              <a:buFont typeface="Arial"/>
              <a:buNone/>
              <a:defRPr sz="32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6600" dirty="0" smtClean="0"/>
              <a:t>Kevin Counihan</a:t>
            </a:r>
          </a:p>
          <a:p>
            <a:r>
              <a:rPr lang="en-US" sz="6600" dirty="0" smtClean="0"/>
              <a:t>Centers for Medicare &amp; Medicaid Services</a:t>
            </a:r>
          </a:p>
          <a:p>
            <a:r>
              <a:rPr lang="en-US" sz="6600" dirty="0" smtClean="0"/>
              <a:t>November 2016</a:t>
            </a:r>
            <a:endParaRPr lang="en-US" sz="6600" dirty="0"/>
          </a:p>
        </p:txBody>
      </p:sp>
    </p:spTree>
    <p:extLst>
      <p:ext uri="{BB962C8B-B14F-4D97-AF65-F5344CB8AC3E}">
        <p14:creationId xmlns:p14="http://schemas.microsoft.com/office/powerpoint/2010/main" val="39109814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Game Changers</a:t>
            </a:r>
            <a:endParaRPr lang="en-US" dirty="0"/>
          </a:p>
        </p:txBody>
      </p:sp>
      <p:sp>
        <p:nvSpPr>
          <p:cNvPr id="3" name="Content Placeholder 2"/>
          <p:cNvSpPr>
            <a:spLocks noGrp="1"/>
          </p:cNvSpPr>
          <p:nvPr>
            <p:ph idx="1"/>
          </p:nvPr>
        </p:nvSpPr>
        <p:spPr>
          <a:xfrm>
            <a:off x="457200" y="1432874"/>
            <a:ext cx="8229600" cy="4693289"/>
          </a:xfrm>
        </p:spPr>
        <p:txBody>
          <a:bodyPr>
            <a:normAutofit fontScale="85000" lnSpcReduction="10000"/>
          </a:bodyPr>
          <a:lstStyle/>
          <a:p>
            <a:r>
              <a:rPr lang="en-US" b="1" dirty="0" smtClean="0"/>
              <a:t>Financial Assistance</a:t>
            </a:r>
          </a:p>
          <a:p>
            <a:pPr lvl="1"/>
            <a:r>
              <a:rPr lang="en-US" dirty="0" smtClean="0"/>
              <a:t>85% of consumers are taking advantage of tax subsidies</a:t>
            </a:r>
          </a:p>
          <a:p>
            <a:r>
              <a:rPr lang="en-US" b="1" dirty="0" smtClean="0"/>
              <a:t>Quality </a:t>
            </a:r>
            <a:r>
              <a:rPr lang="en-US" b="1" dirty="0"/>
              <a:t>Health Insurance: Essential Health Benefits</a:t>
            </a:r>
            <a:endParaRPr lang="en-US" b="1" dirty="0" smtClean="0"/>
          </a:p>
          <a:p>
            <a:pPr lvl="1"/>
            <a:r>
              <a:rPr lang="en-US" dirty="0" smtClean="0"/>
              <a:t>Ending of “transitional” policies; limiting short duration policies</a:t>
            </a:r>
          </a:p>
          <a:p>
            <a:r>
              <a:rPr lang="en-US" b="1" dirty="0" smtClean="0"/>
              <a:t>Guaranteed Issue</a:t>
            </a:r>
          </a:p>
          <a:p>
            <a:pPr lvl="1"/>
            <a:r>
              <a:rPr lang="en-US" dirty="0" smtClean="0"/>
              <a:t>Coverage for chronic illness</a:t>
            </a:r>
          </a:p>
          <a:p>
            <a:r>
              <a:rPr lang="en-US" b="1" dirty="0" smtClean="0"/>
              <a:t>Transparent </a:t>
            </a:r>
            <a:r>
              <a:rPr lang="en-US" b="1" dirty="0"/>
              <a:t>s</a:t>
            </a:r>
            <a:r>
              <a:rPr lang="en-US" b="1" dirty="0" smtClean="0"/>
              <a:t>hopping platform</a:t>
            </a:r>
            <a:r>
              <a:rPr lang="en-US" dirty="0" smtClean="0"/>
              <a:t>: HealthCare.gov</a:t>
            </a:r>
          </a:p>
          <a:p>
            <a:pPr lvl="1"/>
            <a:r>
              <a:rPr lang="en-US" dirty="0" smtClean="0"/>
              <a:t>Side by side price comparison, new look-up tool for doctors, hospitals and drugs, quality star ratings</a:t>
            </a:r>
            <a:endParaRPr lang="en-US" dirty="0"/>
          </a:p>
        </p:txBody>
      </p:sp>
    </p:spTree>
    <p:extLst>
      <p:ext uri="{BB962C8B-B14F-4D97-AF65-F5344CB8AC3E}">
        <p14:creationId xmlns:p14="http://schemas.microsoft.com/office/powerpoint/2010/main" val="2765906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Early Lessons Learned</a:t>
            </a:r>
            <a:endParaRPr lang="en-US" dirty="0"/>
          </a:p>
        </p:txBody>
      </p:sp>
      <p:sp>
        <p:nvSpPr>
          <p:cNvPr id="3" name="Content Placeholder 2"/>
          <p:cNvSpPr>
            <a:spLocks noGrp="1"/>
          </p:cNvSpPr>
          <p:nvPr>
            <p:ph idx="1"/>
          </p:nvPr>
        </p:nvSpPr>
        <p:spPr>
          <a:xfrm>
            <a:off x="457200" y="1461156"/>
            <a:ext cx="8229600" cy="4665008"/>
          </a:xfrm>
        </p:spPr>
        <p:txBody>
          <a:bodyPr>
            <a:normAutofit fontScale="70000" lnSpcReduction="20000"/>
          </a:bodyPr>
          <a:lstStyle/>
          <a:p>
            <a:r>
              <a:rPr lang="en-US" b="1" dirty="0" smtClean="0"/>
              <a:t>Affordability reigns supreme</a:t>
            </a:r>
          </a:p>
          <a:p>
            <a:pPr lvl="1"/>
            <a:r>
              <a:rPr lang="en-US" dirty="0"/>
              <a:t>70% of returning consumers came back and shopped</a:t>
            </a:r>
          </a:p>
          <a:p>
            <a:pPr lvl="1"/>
            <a:r>
              <a:rPr lang="en-US" dirty="0" smtClean="0"/>
              <a:t>Consumers are shopping </a:t>
            </a:r>
            <a:r>
              <a:rPr lang="en-US" dirty="0"/>
              <a:t>for health </a:t>
            </a:r>
            <a:r>
              <a:rPr lang="en-US" u="sng" dirty="0"/>
              <a:t>care</a:t>
            </a:r>
            <a:r>
              <a:rPr lang="en-US" dirty="0"/>
              <a:t>, not just health coverage</a:t>
            </a:r>
          </a:p>
          <a:p>
            <a:pPr lvl="1"/>
            <a:r>
              <a:rPr lang="en-US" dirty="0" smtClean="0"/>
              <a:t>Doctor, hospital, drug and quality all important</a:t>
            </a:r>
          </a:p>
          <a:p>
            <a:r>
              <a:rPr lang="en-US" b="1" dirty="0" smtClean="0"/>
              <a:t>No change in employer based coverage</a:t>
            </a:r>
          </a:p>
          <a:p>
            <a:pPr lvl="1"/>
            <a:r>
              <a:rPr lang="en-US" dirty="0" smtClean="0"/>
              <a:t>CBO projections were incorrect</a:t>
            </a:r>
          </a:p>
          <a:p>
            <a:r>
              <a:rPr lang="en-US" b="1" dirty="0" smtClean="0"/>
              <a:t>Maturation of the Marketplace</a:t>
            </a:r>
          </a:p>
          <a:p>
            <a:pPr lvl="1"/>
            <a:r>
              <a:rPr lang="en-US" dirty="0" smtClean="0"/>
              <a:t>Risk Adjustment, Special Enrollment Periods, Data Matching</a:t>
            </a:r>
          </a:p>
          <a:p>
            <a:r>
              <a:rPr lang="en-US" b="1" dirty="0" smtClean="0"/>
              <a:t>Innovation, Innovation, Innovation!</a:t>
            </a:r>
          </a:p>
          <a:p>
            <a:pPr marL="800100" lvl="3" indent="-342900"/>
            <a:r>
              <a:rPr lang="en-US" sz="2800" dirty="0"/>
              <a:t>Innovative approaches to network strategy, care management models, new product approaches, benefit designs, customer </a:t>
            </a:r>
            <a:r>
              <a:rPr lang="en-US" sz="2800" dirty="0" smtClean="0"/>
              <a:t>retention</a:t>
            </a:r>
          </a:p>
          <a:p>
            <a:pPr marL="800100" lvl="3" indent="-342900"/>
            <a:r>
              <a:rPr lang="en-US" sz="2800" dirty="0"/>
              <a:t>"One size fits all" approach to Marketplace enrollees less successful</a:t>
            </a:r>
          </a:p>
          <a:p>
            <a:endParaRPr lang="en-US" dirty="0"/>
          </a:p>
        </p:txBody>
      </p:sp>
    </p:spTree>
    <p:extLst>
      <p:ext uri="{BB962C8B-B14F-4D97-AF65-F5344CB8AC3E}">
        <p14:creationId xmlns:p14="http://schemas.microsoft.com/office/powerpoint/2010/main" val="14521699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Marketplace Stability</a:t>
            </a:r>
            <a:endParaRPr lang="en-US" dirty="0"/>
          </a:p>
        </p:txBody>
      </p:sp>
      <p:sp>
        <p:nvSpPr>
          <p:cNvPr id="3" name="Content Placeholder 2"/>
          <p:cNvSpPr>
            <a:spLocks noGrp="1"/>
          </p:cNvSpPr>
          <p:nvPr>
            <p:ph idx="1"/>
          </p:nvPr>
        </p:nvSpPr>
        <p:spPr>
          <a:xfrm>
            <a:off x="457200" y="1474840"/>
            <a:ext cx="8229600" cy="4651324"/>
          </a:xfrm>
        </p:spPr>
        <p:txBody>
          <a:bodyPr>
            <a:normAutofit fontScale="92500" lnSpcReduction="10000"/>
          </a:bodyPr>
          <a:lstStyle/>
          <a:p>
            <a:r>
              <a:rPr lang="en-US" dirty="0" smtClean="0"/>
              <a:t>The Marketplace provides health care by centering on quality, cost-effectiveness, and consumer engagement</a:t>
            </a:r>
          </a:p>
          <a:p>
            <a:r>
              <a:rPr lang="en-US" dirty="0" smtClean="0"/>
              <a:t>We are taking steps to strengthen the risk pool</a:t>
            </a:r>
          </a:p>
          <a:p>
            <a:pPr lvl="1"/>
            <a:r>
              <a:rPr lang="en-US" dirty="0" smtClean="0"/>
              <a:t>Risk Adjustment</a:t>
            </a:r>
          </a:p>
          <a:p>
            <a:pPr lvl="1"/>
            <a:r>
              <a:rPr lang="en-US" dirty="0" smtClean="0"/>
              <a:t>Special Enrollment Periods</a:t>
            </a:r>
          </a:p>
          <a:p>
            <a:pPr lvl="1"/>
            <a:r>
              <a:rPr lang="en-US" dirty="0" smtClean="0"/>
              <a:t>Data Matching </a:t>
            </a:r>
          </a:p>
          <a:p>
            <a:pPr lvl="1"/>
            <a:r>
              <a:rPr lang="en-US" dirty="0" smtClean="0"/>
              <a:t>Transition to Medicare</a:t>
            </a:r>
          </a:p>
          <a:p>
            <a:r>
              <a:rPr lang="en-US" dirty="0" smtClean="0"/>
              <a:t>Increasing Marketplace outreach and partnerships</a:t>
            </a:r>
          </a:p>
          <a:p>
            <a:endParaRPr lang="en-US" dirty="0"/>
          </a:p>
        </p:txBody>
      </p:sp>
    </p:spTree>
    <p:extLst>
      <p:ext uri="{BB962C8B-B14F-4D97-AF65-F5344CB8AC3E}">
        <p14:creationId xmlns:p14="http://schemas.microsoft.com/office/powerpoint/2010/main" val="19510980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Marketplace Innovation</a:t>
            </a:r>
            <a:endParaRPr lang="en-US" dirty="0"/>
          </a:p>
        </p:txBody>
      </p:sp>
      <p:sp>
        <p:nvSpPr>
          <p:cNvPr id="3" name="Content Placeholder 2"/>
          <p:cNvSpPr>
            <a:spLocks noGrp="1"/>
          </p:cNvSpPr>
          <p:nvPr>
            <p:ph idx="1"/>
          </p:nvPr>
        </p:nvSpPr>
        <p:spPr/>
        <p:txBody>
          <a:bodyPr>
            <a:normAutofit lnSpcReduction="10000"/>
          </a:bodyPr>
          <a:lstStyle/>
          <a:p>
            <a:r>
              <a:rPr lang="en-US" dirty="0" smtClean="0"/>
              <a:t>The Marketplace </a:t>
            </a:r>
            <a:r>
              <a:rPr lang="en-US" dirty="0"/>
              <a:t>serves as a laboratory for provider, payment, and care innovation</a:t>
            </a:r>
          </a:p>
          <a:p>
            <a:pPr lvl="1"/>
            <a:r>
              <a:rPr lang="en-US" dirty="0"/>
              <a:t>Locally focused </a:t>
            </a:r>
            <a:r>
              <a:rPr lang="en-US" dirty="0" smtClean="0"/>
              <a:t>based on population health and other factors</a:t>
            </a:r>
          </a:p>
          <a:p>
            <a:pPr lvl="1"/>
            <a:r>
              <a:rPr lang="en-US" dirty="0" smtClean="0"/>
              <a:t>Data-driven strategies</a:t>
            </a:r>
          </a:p>
          <a:p>
            <a:pPr lvl="1"/>
            <a:r>
              <a:rPr lang="en-US" dirty="0" smtClean="0"/>
              <a:t>Paying </a:t>
            </a:r>
            <a:r>
              <a:rPr lang="en-US" dirty="0"/>
              <a:t>for quality of care, not quantity of services</a:t>
            </a:r>
          </a:p>
          <a:p>
            <a:pPr lvl="1"/>
            <a:r>
              <a:rPr lang="en-US" dirty="0"/>
              <a:t>Better care coordination </a:t>
            </a:r>
            <a:endParaRPr lang="en-US" dirty="0" smtClean="0"/>
          </a:p>
          <a:p>
            <a:pPr lvl="2"/>
            <a:r>
              <a:rPr lang="en-US" dirty="0"/>
              <a:t>“Place of Delivery (POD)” models to locally connect providers and care coordination teams where members </a:t>
            </a:r>
            <a:r>
              <a:rPr lang="en-US" dirty="0" smtClean="0"/>
              <a:t>live</a:t>
            </a:r>
            <a:endParaRPr lang="en-US" dirty="0"/>
          </a:p>
        </p:txBody>
      </p:sp>
    </p:spTree>
    <p:extLst>
      <p:ext uri="{BB962C8B-B14F-4D97-AF65-F5344CB8AC3E}">
        <p14:creationId xmlns:p14="http://schemas.microsoft.com/office/powerpoint/2010/main" val="29687938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Risk Pool Improvements</a:t>
            </a:r>
            <a:endParaRPr lang="en-US" dirty="0"/>
          </a:p>
        </p:txBody>
      </p:sp>
      <p:sp>
        <p:nvSpPr>
          <p:cNvPr id="3" name="Content Placeholder 2"/>
          <p:cNvSpPr>
            <a:spLocks noGrp="1"/>
          </p:cNvSpPr>
          <p:nvPr>
            <p:ph idx="1"/>
          </p:nvPr>
        </p:nvSpPr>
        <p:spPr/>
        <p:txBody>
          <a:bodyPr/>
          <a:lstStyle/>
          <a:p>
            <a:r>
              <a:rPr lang="en-US" dirty="0" smtClean="0"/>
              <a:t>Proposed improvements to risk adjustment</a:t>
            </a:r>
          </a:p>
          <a:p>
            <a:pPr lvl="1"/>
            <a:r>
              <a:rPr lang="en-US" dirty="0" smtClean="0"/>
              <a:t>Partial year enrollees</a:t>
            </a:r>
          </a:p>
          <a:p>
            <a:pPr lvl="1"/>
            <a:r>
              <a:rPr lang="en-US" dirty="0" smtClean="0"/>
              <a:t>Pharmacy data</a:t>
            </a:r>
          </a:p>
          <a:p>
            <a:pPr lvl="1"/>
            <a:r>
              <a:rPr lang="en-US" dirty="0" smtClean="0"/>
              <a:t>Risk sharing for enrollees over $2m</a:t>
            </a:r>
          </a:p>
          <a:p>
            <a:pPr lvl="1"/>
            <a:r>
              <a:rPr lang="en-US" dirty="0" smtClean="0"/>
              <a:t>Healthier enrollees</a:t>
            </a:r>
          </a:p>
          <a:p>
            <a:pPr lvl="1"/>
            <a:endParaRPr lang="en-US" dirty="0"/>
          </a:p>
        </p:txBody>
      </p:sp>
    </p:spTree>
    <p:extLst>
      <p:ext uri="{BB962C8B-B14F-4D97-AF65-F5344CB8AC3E}">
        <p14:creationId xmlns:p14="http://schemas.microsoft.com/office/powerpoint/2010/main" val="4101626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b="1" dirty="0" smtClean="0"/>
              <a:t>Open Enrollment for 2017</a:t>
            </a:r>
            <a:endParaRPr lang="en-US" sz="3600" dirty="0"/>
          </a:p>
        </p:txBody>
      </p:sp>
      <p:sp>
        <p:nvSpPr>
          <p:cNvPr id="3" name="Content Placeholder 2"/>
          <p:cNvSpPr>
            <a:spLocks noGrp="1"/>
          </p:cNvSpPr>
          <p:nvPr>
            <p:ph idx="1"/>
          </p:nvPr>
        </p:nvSpPr>
        <p:spPr/>
        <p:txBody>
          <a:bodyPr>
            <a:normAutofit/>
          </a:bodyPr>
          <a:lstStyle/>
          <a:p>
            <a:pPr lvl="0"/>
            <a:r>
              <a:rPr lang="en-US" b="1" dirty="0"/>
              <a:t>Easy to Enroll</a:t>
            </a:r>
            <a:r>
              <a:rPr lang="en-US" dirty="0"/>
              <a:t> – New improvements make enrolling on </a:t>
            </a:r>
            <a:r>
              <a:rPr lang="en-US" u="sng" dirty="0" smtClean="0">
                <a:hlinkClick r:id="rId3"/>
              </a:rPr>
              <a:t>HealthCare.gov</a:t>
            </a:r>
            <a:r>
              <a:rPr lang="en-US" dirty="0" smtClean="0"/>
              <a:t> </a:t>
            </a:r>
            <a:r>
              <a:rPr lang="en-US" dirty="0"/>
              <a:t>easier, more convenient, and more streamlined than ever</a:t>
            </a:r>
            <a:r>
              <a:rPr lang="en-US" dirty="0" smtClean="0"/>
              <a:t>.</a:t>
            </a:r>
          </a:p>
          <a:p>
            <a:r>
              <a:rPr lang="en-US" b="1" dirty="0"/>
              <a:t>Here When You Need It </a:t>
            </a:r>
            <a:r>
              <a:rPr lang="en-US" dirty="0"/>
              <a:t>- With no more pre-existing condition carve outs, lifetime limits, or annual caps, health insurance finally IS there when they need it. </a:t>
            </a:r>
          </a:p>
        </p:txBody>
      </p:sp>
    </p:spTree>
    <p:extLst>
      <p:ext uri="{BB962C8B-B14F-4D97-AF65-F5344CB8AC3E}">
        <p14:creationId xmlns:p14="http://schemas.microsoft.com/office/powerpoint/2010/main" val="20405667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Continuous Improvement</a:t>
            </a:r>
            <a:endParaRPr lang="en-US" dirty="0"/>
          </a:p>
        </p:txBody>
      </p:sp>
      <p:sp>
        <p:nvSpPr>
          <p:cNvPr id="3" name="Content Placeholder 2"/>
          <p:cNvSpPr>
            <a:spLocks noGrp="1"/>
          </p:cNvSpPr>
          <p:nvPr>
            <p:ph idx="1"/>
          </p:nvPr>
        </p:nvSpPr>
        <p:spPr>
          <a:xfrm>
            <a:off x="329938" y="1470581"/>
            <a:ext cx="8356862" cy="4995441"/>
          </a:xfrm>
        </p:spPr>
        <p:txBody>
          <a:bodyPr>
            <a:normAutofit fontScale="62500" lnSpcReduction="20000"/>
          </a:bodyPr>
          <a:lstStyle/>
          <a:p>
            <a:r>
              <a:rPr lang="en-US" sz="5800" b="1" dirty="0" smtClean="0"/>
              <a:t>Doctor, Hospital and Drug Look-up </a:t>
            </a:r>
            <a:r>
              <a:rPr lang="en-US" sz="5800" b="1" dirty="0"/>
              <a:t>T</a:t>
            </a:r>
            <a:r>
              <a:rPr lang="en-US" sz="5800" b="1" dirty="0" smtClean="0"/>
              <a:t>ool</a:t>
            </a:r>
            <a:endParaRPr lang="en-US" b="1" dirty="0"/>
          </a:p>
          <a:p>
            <a:pPr lvl="1"/>
            <a:r>
              <a:rPr lang="en-US" dirty="0" smtClean="0"/>
              <a:t>3.6 </a:t>
            </a:r>
            <a:r>
              <a:rPr lang="en-US" dirty="0"/>
              <a:t>million consumers have used </a:t>
            </a:r>
            <a:r>
              <a:rPr lang="en-US" dirty="0" smtClean="0"/>
              <a:t>this tool </a:t>
            </a:r>
            <a:r>
              <a:rPr lang="en-US" dirty="0"/>
              <a:t>to more easily search for the plan </a:t>
            </a:r>
            <a:r>
              <a:rPr lang="en-US" dirty="0" smtClean="0"/>
              <a:t/>
            </a:r>
            <a:br>
              <a:rPr lang="en-US" dirty="0" smtClean="0"/>
            </a:br>
            <a:r>
              <a:rPr lang="en-US" dirty="0" smtClean="0"/>
              <a:t>that </a:t>
            </a:r>
            <a:r>
              <a:rPr lang="en-US" dirty="0"/>
              <a:t>matches their </a:t>
            </a:r>
            <a:r>
              <a:rPr lang="en-US" dirty="0" smtClean="0"/>
              <a:t>needs</a:t>
            </a:r>
            <a:endParaRPr lang="en-US" dirty="0"/>
          </a:p>
          <a:p>
            <a:r>
              <a:rPr lang="en-US" sz="5800" b="1" dirty="0" smtClean="0"/>
              <a:t>Star Ratings Pilot </a:t>
            </a:r>
          </a:p>
          <a:p>
            <a:pPr lvl="1"/>
            <a:r>
              <a:rPr lang="en-US" dirty="0" smtClean="0"/>
              <a:t>Will </a:t>
            </a:r>
            <a:r>
              <a:rPr lang="en-US" dirty="0"/>
              <a:t>show </a:t>
            </a:r>
            <a:r>
              <a:rPr lang="en-US" dirty="0" smtClean="0"/>
              <a:t>Quality Star Ratings (QSR) to </a:t>
            </a:r>
            <a:r>
              <a:rPr lang="en-US" dirty="0"/>
              <a:t>consumers </a:t>
            </a:r>
            <a:r>
              <a:rPr lang="en-US" dirty="0" smtClean="0"/>
              <a:t>in certain states using HealthCare.gov during </a:t>
            </a:r>
            <a:r>
              <a:rPr lang="en-US" dirty="0"/>
              <a:t>the </a:t>
            </a:r>
            <a:r>
              <a:rPr lang="en-US" dirty="0" smtClean="0"/>
              <a:t>2017 </a:t>
            </a:r>
            <a:r>
              <a:rPr lang="en-US" dirty="0"/>
              <a:t>open enrollment period</a:t>
            </a:r>
          </a:p>
          <a:p>
            <a:pPr lvl="1"/>
            <a:r>
              <a:rPr lang="en-US" dirty="0"/>
              <a:t>Pilot allows us to see how consumers access and use QHP quality rating information to inform future display of </a:t>
            </a:r>
            <a:r>
              <a:rPr lang="en-US" dirty="0" smtClean="0"/>
              <a:t>QSR</a:t>
            </a:r>
          </a:p>
          <a:p>
            <a:r>
              <a:rPr lang="en-US" sz="5800" b="1" dirty="0" smtClean="0"/>
              <a:t>Simple Choice Plans </a:t>
            </a:r>
          </a:p>
          <a:p>
            <a:pPr lvl="1"/>
            <a:r>
              <a:rPr lang="en-US" dirty="0" smtClean="0"/>
              <a:t>Plans that have a uniform set of features like fixed deductibles and </a:t>
            </a:r>
            <a:br>
              <a:rPr lang="en-US" dirty="0" smtClean="0"/>
            </a:br>
            <a:r>
              <a:rPr lang="en-US" dirty="0" smtClean="0"/>
              <a:t>out-of-pocket limits</a:t>
            </a:r>
          </a:p>
          <a:p>
            <a:pPr lvl="1"/>
            <a:r>
              <a:rPr lang="en-US" dirty="0" smtClean="0"/>
              <a:t>Consumers </a:t>
            </a:r>
            <a:r>
              <a:rPr lang="en-US" dirty="0"/>
              <a:t>can compare plans on fewer plan factors like monthly premium</a:t>
            </a:r>
          </a:p>
          <a:p>
            <a:pPr lvl="1"/>
            <a:r>
              <a:rPr lang="en-US" dirty="0"/>
              <a:t>Will display as part of the shopping experience on HealthCare.gov</a:t>
            </a:r>
          </a:p>
          <a:p>
            <a:endParaRPr lang="en-US" dirty="0"/>
          </a:p>
        </p:txBody>
      </p:sp>
    </p:spTree>
    <p:extLst>
      <p:ext uri="{BB962C8B-B14F-4D97-AF65-F5344CB8AC3E}">
        <p14:creationId xmlns:p14="http://schemas.microsoft.com/office/powerpoint/2010/main" val="805332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Looking Forward</a:t>
            </a:r>
            <a:endParaRPr lang="en-US" dirty="0"/>
          </a:p>
        </p:txBody>
      </p:sp>
      <p:sp>
        <p:nvSpPr>
          <p:cNvPr id="3" name="Content Placeholder 2"/>
          <p:cNvSpPr>
            <a:spLocks noGrp="1"/>
          </p:cNvSpPr>
          <p:nvPr>
            <p:ph idx="1"/>
          </p:nvPr>
        </p:nvSpPr>
        <p:spPr/>
        <p:txBody>
          <a:bodyPr>
            <a:normAutofit/>
          </a:bodyPr>
          <a:lstStyle/>
          <a:p>
            <a:r>
              <a:rPr lang="en-US" dirty="0" smtClean="0"/>
              <a:t>The Marketplace is large and growing</a:t>
            </a:r>
          </a:p>
          <a:p>
            <a:r>
              <a:rPr lang="en-US" dirty="0" smtClean="0"/>
              <a:t>Consumers are engaged: Shopping, Look-up Tool, Star Ratings</a:t>
            </a:r>
          </a:p>
          <a:p>
            <a:r>
              <a:rPr lang="en-US" dirty="0" smtClean="0"/>
              <a:t>New learning and experimenting in the </a:t>
            </a:r>
            <a:r>
              <a:rPr lang="en-US" dirty="0" smtClean="0"/>
              <a:t>Marketplace</a:t>
            </a:r>
            <a:endParaRPr lang="en-US" dirty="0" smtClean="0"/>
          </a:p>
        </p:txBody>
      </p:sp>
    </p:spTree>
    <p:extLst>
      <p:ext uri="{BB962C8B-B14F-4D97-AF65-F5344CB8AC3E}">
        <p14:creationId xmlns:p14="http://schemas.microsoft.com/office/powerpoint/2010/main" val="21065175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366128"/>
            <a:ext cx="8229600" cy="3760035"/>
          </a:xfrm>
        </p:spPr>
        <p:txBody>
          <a:bodyPr>
            <a:normAutofit/>
          </a:bodyPr>
          <a:lstStyle/>
          <a:p>
            <a:pPr marL="0" indent="0" algn="ctr">
              <a:buNone/>
            </a:pPr>
            <a:r>
              <a:rPr lang="en-US" sz="5400" dirty="0" smtClean="0"/>
              <a:t>Questions? </a:t>
            </a:r>
            <a:endParaRPr lang="en-US" sz="5400" dirty="0"/>
          </a:p>
        </p:txBody>
      </p:sp>
      <p:sp>
        <p:nvSpPr>
          <p:cNvPr id="4" name="Title 1"/>
          <p:cNvSpPr txBox="1">
            <a:spLocks/>
          </p:cNvSpPr>
          <p:nvPr/>
        </p:nvSpPr>
        <p:spPr>
          <a:xfrm>
            <a:off x="0" y="0"/>
            <a:ext cx="9144000" cy="1005742"/>
          </a:xfrm>
          <a:prstGeom prst="rect">
            <a:avLst/>
          </a:prstGeom>
          <a:solidFill>
            <a:srgbClr val="153257"/>
          </a:solidFill>
        </p:spPr>
        <p:txBody>
          <a:bodyPr vert="horz" lIns="91440" tIns="45720" rIns="91440" bIns="45720" rtlCol="0" anchor="ctr">
            <a:normAutofit/>
          </a:bodyPr>
          <a:lstStyle>
            <a:lvl1pPr algn="ctr" defTabSz="457200" rtl="0" eaLnBrk="1" latinLnBrk="0" hangingPunct="1">
              <a:spcBef>
                <a:spcPct val="0"/>
              </a:spcBef>
              <a:buNone/>
              <a:defRPr sz="4800" b="0" kern="1200">
                <a:solidFill>
                  <a:schemeClr val="bg1"/>
                </a:solidFill>
                <a:latin typeface="+mj-lt"/>
                <a:ea typeface="+mj-ea"/>
                <a:cs typeface="+mj-cs"/>
              </a:defRPr>
            </a:lvl1pPr>
          </a:lstStyle>
          <a:p>
            <a:r>
              <a:rPr lang="en-US" smtClean="0"/>
              <a:t>Looking Forward</a:t>
            </a:r>
            <a:endParaRPr lang="en-US" dirty="0"/>
          </a:p>
        </p:txBody>
      </p:sp>
      <p:sp>
        <p:nvSpPr>
          <p:cNvPr id="5" name="Title 4"/>
          <p:cNvSpPr>
            <a:spLocks noGrp="1"/>
          </p:cNvSpPr>
          <p:nvPr>
            <p:ph type="title"/>
          </p:nvPr>
        </p:nvSpPr>
        <p:spPr/>
        <p:txBody>
          <a:bodyPr/>
          <a:lstStyle/>
          <a:p>
            <a:r>
              <a:rPr lang="en-US" dirty="0" smtClean="0"/>
              <a:t>Thank You</a:t>
            </a:r>
            <a:endParaRPr lang="en-US" dirty="0"/>
          </a:p>
        </p:txBody>
      </p:sp>
    </p:spTree>
    <p:extLst>
      <p:ext uri="{BB962C8B-B14F-4D97-AF65-F5344CB8AC3E}">
        <p14:creationId xmlns:p14="http://schemas.microsoft.com/office/powerpoint/2010/main" val="3454698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Roadmap</a:t>
            </a:r>
            <a:endParaRPr lang="en-US" dirty="0"/>
          </a:p>
        </p:txBody>
      </p:sp>
      <p:sp>
        <p:nvSpPr>
          <p:cNvPr id="3" name="Content Placeholder 2"/>
          <p:cNvSpPr>
            <a:spLocks noGrp="1"/>
          </p:cNvSpPr>
          <p:nvPr>
            <p:ph idx="1"/>
          </p:nvPr>
        </p:nvSpPr>
        <p:spPr>
          <a:xfrm>
            <a:off x="457200" y="1600200"/>
            <a:ext cx="7178040" cy="4525963"/>
          </a:xfrm>
        </p:spPr>
        <p:txBody>
          <a:bodyPr/>
          <a:lstStyle/>
          <a:p>
            <a:pPr marL="514350" indent="-514350">
              <a:buFont typeface="+mj-lt"/>
              <a:buAutoNum type="arabicPeriod"/>
            </a:pPr>
            <a:r>
              <a:rPr lang="en-US" dirty="0" smtClean="0"/>
              <a:t>ACA by the Numbers</a:t>
            </a:r>
          </a:p>
          <a:p>
            <a:pPr marL="514350" indent="-514350">
              <a:buFont typeface="+mj-lt"/>
              <a:buAutoNum type="arabicPeriod"/>
            </a:pPr>
            <a:r>
              <a:rPr lang="en-US" dirty="0" smtClean="0"/>
              <a:t>Game </a:t>
            </a:r>
            <a:r>
              <a:rPr lang="en-US" dirty="0"/>
              <a:t>Changers</a:t>
            </a:r>
          </a:p>
          <a:p>
            <a:pPr marL="514350" indent="-514350">
              <a:buFont typeface="+mj-lt"/>
              <a:buAutoNum type="arabicPeriod"/>
            </a:pPr>
            <a:r>
              <a:rPr lang="en-US" dirty="0" smtClean="0"/>
              <a:t>Marketplace Stability</a:t>
            </a:r>
          </a:p>
          <a:p>
            <a:pPr marL="514350" indent="-514350">
              <a:buFont typeface="+mj-lt"/>
              <a:buAutoNum type="arabicPeriod"/>
            </a:pPr>
            <a:r>
              <a:rPr lang="en-US" dirty="0" smtClean="0"/>
              <a:t>Innovation</a:t>
            </a:r>
          </a:p>
          <a:p>
            <a:pPr marL="514350" indent="-514350">
              <a:buFont typeface="+mj-lt"/>
              <a:buAutoNum type="arabicPeriod"/>
            </a:pPr>
            <a:r>
              <a:rPr lang="en-US" dirty="0" smtClean="0"/>
              <a:t>Upcoming Open Enrollment and Continuous </a:t>
            </a:r>
            <a:r>
              <a:rPr lang="en-US" dirty="0"/>
              <a:t>Improvement </a:t>
            </a:r>
          </a:p>
          <a:p>
            <a:pPr marL="514350" indent="-514350">
              <a:buFont typeface="+mj-lt"/>
              <a:buAutoNum type="arabicPeriod"/>
            </a:pPr>
            <a:r>
              <a:rPr lang="en-US" dirty="0" smtClean="0"/>
              <a:t>Looking Forward</a:t>
            </a:r>
          </a:p>
          <a:p>
            <a:endParaRPr lang="en-US" dirty="0"/>
          </a:p>
        </p:txBody>
      </p:sp>
    </p:spTree>
    <p:extLst>
      <p:ext uri="{BB962C8B-B14F-4D97-AF65-F5344CB8AC3E}">
        <p14:creationId xmlns:p14="http://schemas.microsoft.com/office/powerpoint/2010/main" val="31467223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ACA By the Numbers</a:t>
            </a:r>
            <a:endParaRPr lang="en-US" dirty="0"/>
          </a:p>
        </p:txBody>
      </p:sp>
      <p:sp>
        <p:nvSpPr>
          <p:cNvPr id="3" name="Content Placeholder 2"/>
          <p:cNvSpPr>
            <a:spLocks noGrp="1"/>
          </p:cNvSpPr>
          <p:nvPr>
            <p:ph idx="1"/>
          </p:nvPr>
        </p:nvSpPr>
        <p:spPr>
          <a:xfrm>
            <a:off x="251012" y="1416424"/>
            <a:ext cx="8435788" cy="4709739"/>
          </a:xfrm>
        </p:spPr>
        <p:txBody>
          <a:bodyPr>
            <a:normAutofit/>
          </a:bodyPr>
          <a:lstStyle/>
          <a:p>
            <a:r>
              <a:rPr lang="en-US" sz="2800" b="1" dirty="0"/>
              <a:t>129 million adults </a:t>
            </a:r>
            <a:r>
              <a:rPr lang="en-US" sz="2800" dirty="0"/>
              <a:t>can no longer be denied coverage for a pre-existing </a:t>
            </a:r>
            <a:r>
              <a:rPr lang="en-US" sz="2800" dirty="0" smtClean="0"/>
              <a:t>condition</a:t>
            </a:r>
          </a:p>
          <a:p>
            <a:r>
              <a:rPr lang="en-US" sz="2800" b="1" dirty="0"/>
              <a:t>105 million Americans </a:t>
            </a:r>
            <a:r>
              <a:rPr lang="en-US" sz="2800" dirty="0"/>
              <a:t>no longer have a lifetime limit on their health </a:t>
            </a:r>
            <a:r>
              <a:rPr lang="en-US" sz="2800" dirty="0" smtClean="0"/>
              <a:t>coverage</a:t>
            </a:r>
          </a:p>
          <a:p>
            <a:r>
              <a:rPr lang="en-US" sz="2800" b="1" dirty="0"/>
              <a:t>137 million Americans </a:t>
            </a:r>
            <a:r>
              <a:rPr lang="en-US" sz="2800" dirty="0"/>
              <a:t>are benefiting from preventive care </a:t>
            </a:r>
            <a:r>
              <a:rPr lang="en-US" sz="2800" dirty="0" smtClean="0"/>
              <a:t>coverage</a:t>
            </a:r>
          </a:p>
          <a:p>
            <a:r>
              <a:rPr lang="en-US" sz="2800" b="1" dirty="0" smtClean="0"/>
              <a:t>2.3 </a:t>
            </a:r>
            <a:r>
              <a:rPr lang="en-US" sz="2800" b="1" dirty="0"/>
              <a:t>million young adults </a:t>
            </a:r>
            <a:r>
              <a:rPr lang="en-US" sz="2800" dirty="0" smtClean="0"/>
              <a:t>gained </a:t>
            </a:r>
            <a:r>
              <a:rPr lang="en-US" sz="2800" dirty="0"/>
              <a:t>health insurance coverage </a:t>
            </a:r>
            <a:r>
              <a:rPr lang="en-US" sz="2800" dirty="0" smtClean="0"/>
              <a:t>due </a:t>
            </a:r>
            <a:r>
              <a:rPr lang="en-US" sz="2800" dirty="0"/>
              <a:t>to the ACA provision allowing young adults to remain on a parent’s plan until age </a:t>
            </a:r>
            <a:r>
              <a:rPr lang="en-US" sz="2800" dirty="0" smtClean="0"/>
              <a:t>26</a:t>
            </a:r>
          </a:p>
        </p:txBody>
      </p:sp>
    </p:spTree>
    <p:extLst>
      <p:ext uri="{BB962C8B-B14F-4D97-AF65-F5344CB8AC3E}">
        <p14:creationId xmlns:p14="http://schemas.microsoft.com/office/powerpoint/2010/main" val="22787148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1314" y="398719"/>
            <a:ext cx="8248028" cy="6373476"/>
          </a:xfrm>
          <a:prstGeom prst="rect">
            <a:avLst/>
          </a:prstGeom>
        </p:spPr>
      </p:pic>
      <p:sp>
        <p:nvSpPr>
          <p:cNvPr id="2" name="Title 1"/>
          <p:cNvSpPr>
            <a:spLocks noGrp="1"/>
          </p:cNvSpPr>
          <p:nvPr>
            <p:ph type="title"/>
          </p:nvPr>
        </p:nvSpPr>
        <p:spPr/>
        <p:txBody>
          <a:bodyPr>
            <a:normAutofit/>
          </a:bodyPr>
          <a:lstStyle/>
          <a:p>
            <a:r>
              <a:rPr lang="en-US" dirty="0" smtClean="0"/>
              <a:t>Health Insurance Marketplace</a:t>
            </a:r>
            <a:endParaRPr lang="en-US" dirty="0"/>
          </a:p>
        </p:txBody>
      </p:sp>
      <p:sp>
        <p:nvSpPr>
          <p:cNvPr id="3" name="TextBox 2"/>
          <p:cNvSpPr txBox="1"/>
          <p:nvPr/>
        </p:nvSpPr>
        <p:spPr>
          <a:xfrm>
            <a:off x="405198" y="5563905"/>
            <a:ext cx="3375232" cy="769441"/>
          </a:xfrm>
          <a:prstGeom prst="rect">
            <a:avLst/>
          </a:prstGeom>
          <a:noFill/>
        </p:spPr>
        <p:txBody>
          <a:bodyPr wrap="square" rtlCol="0">
            <a:spAutoFit/>
          </a:bodyPr>
          <a:lstStyle/>
          <a:p>
            <a:r>
              <a:rPr lang="en-US" sz="2200" b="1" dirty="0" smtClean="0"/>
              <a:t>85% of consumers qualify for financial assistance</a:t>
            </a:r>
            <a:endParaRPr lang="en-US" sz="2200" b="1" dirty="0"/>
          </a:p>
        </p:txBody>
      </p:sp>
    </p:spTree>
    <p:extLst>
      <p:ext uri="{BB962C8B-B14F-4D97-AF65-F5344CB8AC3E}">
        <p14:creationId xmlns:p14="http://schemas.microsoft.com/office/powerpoint/2010/main" val="41861463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dirty="0"/>
              <a:t>The Affordable Care Act Has Driven the Uninsured Rate Below 10 Percent For the First Time Ever</a:t>
            </a:r>
          </a:p>
        </p:txBody>
      </p:sp>
      <p:sp>
        <p:nvSpPr>
          <p:cNvPr id="3" name="Content Placeholder 2"/>
          <p:cNvSpPr>
            <a:spLocks noGrp="1"/>
          </p:cNvSpPr>
          <p:nvPr>
            <p:ph idx="1"/>
          </p:nvPr>
        </p:nvSpPr>
        <p:spPr>
          <a:xfrm>
            <a:off x="457200" y="1168400"/>
            <a:ext cx="8229600" cy="4957763"/>
          </a:xfrm>
        </p:spPr>
        <p:txBody>
          <a:bodyPr>
            <a:normAutofit/>
          </a:bodyPr>
          <a:lstStyle/>
          <a:p>
            <a:r>
              <a:rPr lang="en-US" sz="1800" dirty="0"/>
              <a:t>ACA has generated the most rapid coverage gains since Medicare and Medicaid </a:t>
            </a:r>
          </a:p>
          <a:p>
            <a:r>
              <a:rPr lang="en-US" sz="1800" dirty="0"/>
              <a:t>The uninsured rate is now at </a:t>
            </a:r>
            <a:r>
              <a:rPr lang="en-US" sz="1800" dirty="0" smtClean="0"/>
              <a:t>8.7%, </a:t>
            </a:r>
            <a:r>
              <a:rPr lang="en-US" sz="1800" dirty="0"/>
              <a:t>below 10% for the first time </a:t>
            </a:r>
            <a:r>
              <a:rPr lang="en-US" sz="1800" dirty="0" smtClean="0"/>
              <a:t>ever this year</a:t>
            </a:r>
            <a:r>
              <a:rPr lang="en-US" sz="1400" dirty="0"/>
              <a:t>  </a:t>
            </a:r>
          </a:p>
        </p:txBody>
      </p:sp>
      <p:pic>
        <p:nvPicPr>
          <p:cNvPr id="4" name="Picture 13" descr="Co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13411" y="2099551"/>
            <a:ext cx="6117178" cy="418927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Rectangle 4"/>
          <p:cNvSpPr/>
          <p:nvPr/>
        </p:nvSpPr>
        <p:spPr>
          <a:xfrm>
            <a:off x="800100" y="6288821"/>
            <a:ext cx="7975600" cy="461665"/>
          </a:xfrm>
          <a:prstGeom prst="rect">
            <a:avLst/>
          </a:prstGeom>
        </p:spPr>
        <p:txBody>
          <a:bodyPr wrap="square">
            <a:spAutoFit/>
          </a:bodyPr>
          <a:lstStyle/>
          <a:p>
            <a:r>
              <a:rPr lang="en-US" altLang="en-US" sz="1400" b="1" dirty="0">
                <a:latin typeface="Helvetica" panose="020B0604020202020204" pitchFamily="34" charset="0"/>
              </a:rPr>
              <a:t>United States Health Care Reform:  Progress to Date and Next Steps</a:t>
            </a:r>
          </a:p>
          <a:p>
            <a:pPr lvl="1"/>
            <a:r>
              <a:rPr lang="en-US" altLang="en-US" sz="1000" dirty="0">
                <a:latin typeface="Helvetica" panose="020B0604020202020204" pitchFamily="34" charset="0"/>
              </a:rPr>
              <a:t>JAMA. Published online  July 11, 2016. doi:10.1001/jama.2016.9797</a:t>
            </a:r>
          </a:p>
        </p:txBody>
      </p:sp>
    </p:spTree>
    <p:extLst>
      <p:ext uri="{BB962C8B-B14F-4D97-AF65-F5344CB8AC3E}">
        <p14:creationId xmlns:p14="http://schemas.microsoft.com/office/powerpoint/2010/main" val="24705187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979" y="1229413"/>
            <a:ext cx="5593245" cy="4143865"/>
          </a:xfrm>
          <a:prstGeom prst="rect">
            <a:avLst/>
          </a:prstGeom>
        </p:spPr>
      </p:pic>
      <p:sp>
        <p:nvSpPr>
          <p:cNvPr id="2" name="Title 1"/>
          <p:cNvSpPr>
            <a:spLocks noGrp="1"/>
          </p:cNvSpPr>
          <p:nvPr>
            <p:ph type="title"/>
          </p:nvPr>
        </p:nvSpPr>
        <p:spPr/>
        <p:txBody>
          <a:bodyPr>
            <a:normAutofit/>
          </a:bodyPr>
          <a:lstStyle/>
          <a:p>
            <a:r>
              <a:rPr lang="en-US" dirty="0" smtClean="0"/>
              <a:t>ACA by the Numbers</a:t>
            </a:r>
            <a:endParaRPr lang="en-US" dirty="0"/>
          </a:p>
        </p:txBody>
      </p:sp>
      <p:sp>
        <p:nvSpPr>
          <p:cNvPr id="5" name="TextBox 4"/>
          <p:cNvSpPr txBox="1"/>
          <p:nvPr/>
        </p:nvSpPr>
        <p:spPr>
          <a:xfrm>
            <a:off x="5147036" y="2986248"/>
            <a:ext cx="3223966" cy="2523768"/>
          </a:xfrm>
          <a:prstGeom prst="rect">
            <a:avLst/>
          </a:prstGeom>
          <a:noFill/>
          <a:ln w="38100">
            <a:solidFill>
              <a:schemeClr val="tx1"/>
            </a:solidFill>
          </a:ln>
        </p:spPr>
        <p:txBody>
          <a:bodyPr wrap="square" rtlCol="0">
            <a:spAutoFit/>
          </a:bodyPr>
          <a:lstStyle/>
          <a:p>
            <a:r>
              <a:rPr lang="en-US" sz="2600" dirty="0"/>
              <a:t>The uninsured rate fell to </a:t>
            </a:r>
            <a:r>
              <a:rPr lang="en-US" sz="2800" dirty="0" smtClean="0"/>
              <a:t>8.7 </a:t>
            </a:r>
            <a:r>
              <a:rPr lang="en-US" sz="2600" b="1" dirty="0" smtClean="0"/>
              <a:t>percent </a:t>
            </a:r>
            <a:r>
              <a:rPr lang="en-US" sz="2600" dirty="0"/>
              <a:t>in </a:t>
            </a:r>
            <a:r>
              <a:rPr lang="en-US" sz="2600" dirty="0" smtClean="0"/>
              <a:t>2016</a:t>
            </a:r>
          </a:p>
          <a:p>
            <a:endParaRPr lang="en-US" sz="2600" b="1" dirty="0" smtClean="0"/>
          </a:p>
          <a:p>
            <a:r>
              <a:rPr lang="en-US" sz="2600" b="1" dirty="0" smtClean="0"/>
              <a:t>Fewer </a:t>
            </a:r>
            <a:r>
              <a:rPr lang="en-US" sz="2600" b="1" dirty="0"/>
              <a:t>than 1 in 10 Americans lacked health </a:t>
            </a:r>
            <a:r>
              <a:rPr lang="en-US" sz="2600" b="1" dirty="0" smtClean="0"/>
              <a:t>insurance.</a:t>
            </a:r>
            <a:endParaRPr lang="en-US" sz="2600" b="1" dirty="0"/>
          </a:p>
        </p:txBody>
      </p:sp>
    </p:spTree>
    <p:extLst>
      <p:ext uri="{BB962C8B-B14F-4D97-AF65-F5344CB8AC3E}">
        <p14:creationId xmlns:p14="http://schemas.microsoft.com/office/powerpoint/2010/main" val="3015742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Marketplace Satisfaction</a:t>
            </a:r>
            <a:endParaRPr lang="en-US" dirty="0"/>
          </a:p>
        </p:txBody>
      </p:sp>
      <p:pic>
        <p:nvPicPr>
          <p:cNvPr id="4" name="Picture 3"/>
          <p:cNvPicPr>
            <a:picLocks noChangeAspect="1"/>
          </p:cNvPicPr>
          <p:nvPr/>
        </p:nvPicPr>
        <p:blipFill>
          <a:blip r:embed="rId3"/>
          <a:stretch>
            <a:fillRect/>
          </a:stretch>
        </p:blipFill>
        <p:spPr>
          <a:xfrm>
            <a:off x="585483" y="1444149"/>
            <a:ext cx="7973034" cy="4714250"/>
          </a:xfrm>
          <a:prstGeom prst="rect">
            <a:avLst/>
          </a:prstGeom>
        </p:spPr>
      </p:pic>
    </p:spTree>
    <p:extLst>
      <p:ext uri="{BB962C8B-B14F-4D97-AF65-F5344CB8AC3E}">
        <p14:creationId xmlns:p14="http://schemas.microsoft.com/office/powerpoint/2010/main" val="2688853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Marketplace Satisfaction</a:t>
            </a:r>
            <a:endParaRPr lang="en-US" dirty="0"/>
          </a:p>
        </p:txBody>
      </p:sp>
      <p:pic>
        <p:nvPicPr>
          <p:cNvPr id="4" name="Content Placeholder 3" descr="kaiser 4"/>
          <p:cNvPicPr>
            <a:picLocks noGrp="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824754"/>
            <a:ext cx="9006840" cy="5468470"/>
          </a:xfrm>
          <a:prstGeom prst="rect">
            <a:avLst/>
          </a:prstGeom>
          <a:noFill/>
          <a:ln>
            <a:noFill/>
          </a:ln>
        </p:spPr>
      </p:pic>
      <p:sp>
        <p:nvSpPr>
          <p:cNvPr id="5" name="TextBox 4"/>
          <p:cNvSpPr txBox="1"/>
          <p:nvPr/>
        </p:nvSpPr>
        <p:spPr>
          <a:xfrm>
            <a:off x="1016149" y="6211669"/>
            <a:ext cx="6974542" cy="646331"/>
          </a:xfrm>
          <a:prstGeom prst="rect">
            <a:avLst/>
          </a:prstGeom>
          <a:noFill/>
        </p:spPr>
        <p:txBody>
          <a:bodyPr wrap="square" rtlCol="0">
            <a:spAutoFit/>
          </a:bodyPr>
          <a:lstStyle/>
          <a:p>
            <a:pPr marL="285750" indent="-285750">
              <a:buFont typeface="Arial" panose="020B0604020202020204" pitchFamily="34" charset="0"/>
              <a:buChar char="•"/>
            </a:pPr>
            <a:r>
              <a:rPr lang="en-US" dirty="0"/>
              <a:t>75% were satisfied with their choice of </a:t>
            </a:r>
            <a:r>
              <a:rPr lang="en-US" dirty="0" smtClean="0"/>
              <a:t>hospitals</a:t>
            </a:r>
          </a:p>
          <a:p>
            <a:pPr marL="285750" indent="-285750">
              <a:buFont typeface="Arial" panose="020B0604020202020204" pitchFamily="34" charset="0"/>
              <a:buChar char="•"/>
            </a:pPr>
            <a:r>
              <a:rPr lang="en-US" dirty="0" smtClean="0"/>
              <a:t>74</a:t>
            </a:r>
            <a:r>
              <a:rPr lang="en-US" dirty="0"/>
              <a:t>% were satisfied with their choice of primary care </a:t>
            </a:r>
            <a:r>
              <a:rPr lang="en-US" dirty="0" smtClean="0"/>
              <a:t>doctors</a:t>
            </a:r>
            <a:endParaRPr lang="en-US" dirty="0"/>
          </a:p>
        </p:txBody>
      </p:sp>
    </p:spTree>
    <p:extLst>
      <p:ext uri="{BB962C8B-B14F-4D97-AF65-F5344CB8AC3E}">
        <p14:creationId xmlns:p14="http://schemas.microsoft.com/office/powerpoint/2010/main" val="233291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5461" y="788013"/>
            <a:ext cx="8332839" cy="5031670"/>
          </a:xfrm>
          <a:prstGeom prst="rect">
            <a:avLst/>
          </a:prstGeom>
        </p:spPr>
      </p:pic>
      <p:sp>
        <p:nvSpPr>
          <p:cNvPr id="2" name="Title 1"/>
          <p:cNvSpPr>
            <a:spLocks noGrp="1"/>
          </p:cNvSpPr>
          <p:nvPr>
            <p:ph type="title"/>
          </p:nvPr>
        </p:nvSpPr>
        <p:spPr/>
        <p:txBody>
          <a:bodyPr>
            <a:normAutofit/>
          </a:bodyPr>
          <a:lstStyle/>
          <a:p>
            <a:r>
              <a:rPr lang="en-US" dirty="0" smtClean="0"/>
              <a:t>Affordability</a:t>
            </a:r>
            <a:endParaRPr lang="en-US" dirty="0"/>
          </a:p>
        </p:txBody>
      </p:sp>
    </p:spTree>
    <p:extLst>
      <p:ext uri="{BB962C8B-B14F-4D97-AF65-F5344CB8AC3E}">
        <p14:creationId xmlns:p14="http://schemas.microsoft.com/office/powerpoint/2010/main" val="23634854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2077</TotalTime>
  <Words>1753</Words>
  <Application>Microsoft Office PowerPoint</Application>
  <PresentationFormat>On-screen Show (4:3)</PresentationFormat>
  <Paragraphs>157</Paragraphs>
  <Slides>18</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18</vt:i4>
      </vt:variant>
    </vt:vector>
  </HeadingPairs>
  <TitlesOfParts>
    <vt:vector size="22" baseType="lpstr">
      <vt:lpstr>Arial</vt:lpstr>
      <vt:lpstr>Calibri</vt:lpstr>
      <vt:lpstr>Helvetica</vt:lpstr>
      <vt:lpstr>Office Theme</vt:lpstr>
      <vt:lpstr>The Health Insurance Marketplace: Expanded Access, Smarter Spending, Better Care and Healthier People</vt:lpstr>
      <vt:lpstr>Roadmap</vt:lpstr>
      <vt:lpstr>ACA By the Numbers</vt:lpstr>
      <vt:lpstr>Health Insurance Marketplace</vt:lpstr>
      <vt:lpstr>The Affordable Care Act Has Driven the Uninsured Rate Below 10 Percent For the First Time Ever</vt:lpstr>
      <vt:lpstr>ACA by the Numbers</vt:lpstr>
      <vt:lpstr>Marketplace Satisfaction</vt:lpstr>
      <vt:lpstr>Marketplace Satisfaction</vt:lpstr>
      <vt:lpstr>Affordability</vt:lpstr>
      <vt:lpstr>Game Changers</vt:lpstr>
      <vt:lpstr>Early Lessons Learned</vt:lpstr>
      <vt:lpstr>Marketplace Stability</vt:lpstr>
      <vt:lpstr>Marketplace Innovation</vt:lpstr>
      <vt:lpstr>Proposed Risk Pool Improvements</vt:lpstr>
      <vt:lpstr>Open Enrollment for 2017</vt:lpstr>
      <vt:lpstr>Continuous Improvement</vt:lpstr>
      <vt:lpstr>Looking Forward</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ACA Presentation</dc:title>
  <dc:creator>CMS Macintosh</dc:creator>
  <cp:lastModifiedBy>LISA WILSON</cp:lastModifiedBy>
  <cp:revision>249</cp:revision>
  <cp:lastPrinted>2016-06-14T20:03:58Z</cp:lastPrinted>
  <dcterms:created xsi:type="dcterms:W3CDTF">2015-02-12T14:23:48Z</dcterms:created>
  <dcterms:modified xsi:type="dcterms:W3CDTF">2016-11-17T15:19:30Z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-1577314634</vt:i4>
  </property>
  <property fmtid="{D5CDD505-2E9C-101B-9397-08002B2CF9AE}" pid="3" name="_NewReviewCycle">
    <vt:lpwstr/>
  </property>
  <property fmtid="{D5CDD505-2E9C-101B-9397-08002B2CF9AE}" pid="4" name="_EmailSubject">
    <vt:lpwstr>Hi from CMS </vt:lpwstr>
  </property>
  <property fmtid="{D5CDD505-2E9C-101B-9397-08002B2CF9AE}" pid="5" name="_AuthorEmail">
    <vt:lpwstr>lisa.wilson@cms.hhs.gov</vt:lpwstr>
  </property>
  <property fmtid="{D5CDD505-2E9C-101B-9397-08002B2CF9AE}" pid="6" name="_AuthorEmailDisplayName">
    <vt:lpwstr>Wilson, Lisa J. (CMS/CCIIO)</vt:lpwstr>
  </property>
  <property fmtid="{D5CDD505-2E9C-101B-9397-08002B2CF9AE}" pid="7" name="_PreviousAdHocReviewCycleID">
    <vt:i4>-2046753864</vt:i4>
  </property>
</Properties>
</file>