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708" r:id="rId2"/>
    <p:sldMasterId id="2147483720" r:id="rId3"/>
    <p:sldMasterId id="2147483744" r:id="rId4"/>
    <p:sldMasterId id="2147483756" r:id="rId5"/>
  </p:sldMasterIdLst>
  <p:notesMasterIdLst>
    <p:notesMasterId r:id="rId29"/>
  </p:notesMasterIdLst>
  <p:handoutMasterIdLst>
    <p:handoutMasterId r:id="rId30"/>
  </p:handoutMasterIdLst>
  <p:sldIdLst>
    <p:sldId id="1146" r:id="rId6"/>
    <p:sldId id="995" r:id="rId7"/>
    <p:sldId id="996" r:id="rId8"/>
    <p:sldId id="1178" r:id="rId9"/>
    <p:sldId id="1056" r:id="rId10"/>
    <p:sldId id="1218" r:id="rId11"/>
    <p:sldId id="1219" r:id="rId12"/>
    <p:sldId id="1183" r:id="rId13"/>
    <p:sldId id="1003" r:id="rId14"/>
    <p:sldId id="1150" r:id="rId15"/>
    <p:sldId id="1186" r:id="rId16"/>
    <p:sldId id="1187" r:id="rId17"/>
    <p:sldId id="1192" r:id="rId18"/>
    <p:sldId id="1188" r:id="rId19"/>
    <p:sldId id="1189" r:id="rId20"/>
    <p:sldId id="1191" r:id="rId21"/>
    <p:sldId id="1220" r:id="rId22"/>
    <p:sldId id="1197" r:id="rId23"/>
    <p:sldId id="1215" r:id="rId24"/>
    <p:sldId id="1199" r:id="rId25"/>
    <p:sldId id="1201" r:id="rId26"/>
    <p:sldId id="1202" r:id="rId27"/>
    <p:sldId id="1205" r:id="rId28"/>
  </p:sldIdLst>
  <p:sldSz cx="10287000" cy="6858000" type="35mm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yes, Emily" initials="HE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008080"/>
    <a:srgbClr val="969696"/>
    <a:srgbClr val="006666"/>
    <a:srgbClr val="333399"/>
    <a:srgbClr val="0099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405" autoAdjust="0"/>
    <p:restoredTop sz="99832" autoAdjust="0"/>
  </p:normalViewPr>
  <p:slideViewPr>
    <p:cSldViewPr>
      <p:cViewPr>
        <p:scale>
          <a:sx n="90" d="100"/>
          <a:sy n="90" d="100"/>
        </p:scale>
        <p:origin x="-390" y="-150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07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7EB1E015-8CFF-4A85-A7A7-55C954D49C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513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38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27088" y="696913"/>
            <a:ext cx="5227637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8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05" y="4416426"/>
            <a:ext cx="5504204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8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8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513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124E46-4CC8-4AE2-A46C-4922543553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88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50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A70D-63AC-4996-A7D0-E764E54AB8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3FB8-BE6F-4BD0-93D0-446B21B842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FFA-14C1-4EA6-AAE9-0E78375A84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49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A70D-63AC-4996-A7D0-E764E54AB8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06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04414-D12B-4611-99F3-F9F2824738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260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24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7E8D-CC88-462A-9699-82A6458A7C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994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38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14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A57F7-3ACC-45ED-8F88-26B23405CC4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2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56A40-E4CB-46D0-A0AF-D74DBA0667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25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DE48-76E7-43FE-BBCF-9E8EE6A290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150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B1AD3-CD33-45AC-B651-4CEFB79F7F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926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74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806-E8C5-494B-B3C1-50EA291742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07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04414-D12B-4611-99F3-F9F282473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ACA71-86DF-4358-9612-C880470C1C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816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3FB8-BE6F-4BD0-93D0-446B21B842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14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FFA-14C1-4EA6-AAE9-0E78375A8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030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3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A70D-63AC-4996-A7D0-E764E54AB8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262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04414-D12B-4611-99F3-F9F2824738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325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7E8D-CC88-462A-9699-82A6458A7C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26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9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A57F7-3ACC-45ED-8F88-26B23405CC4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0292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56A40-E4CB-46D0-A0AF-D74DBA0667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430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DE48-76E7-43FE-BBCF-9E8EE6A290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239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B1AD3-CD33-45AC-B651-4CEFB79F7F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07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8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7E8D-CC88-462A-9699-82A6458A7C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806-E8C5-494B-B3C1-50EA291742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6692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ACA71-86DF-4358-9612-C880470C1C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3FB8-BE6F-4BD0-93D0-446B21B842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579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FFA-14C1-4EA6-AAE9-0E78375A8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99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50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A70D-63AC-4996-A7D0-E764E54AB8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072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04414-D12B-4611-99F3-F9F2824738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4009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8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7E8D-CC88-462A-9699-82A6458A7C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9324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7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4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A57F7-3ACC-45ED-8F88-26B23405CC4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943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56A40-E4CB-46D0-A0AF-D74DBA0667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0897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DE48-76E7-43FE-BBCF-9E8EE6A290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7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4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A57F7-3ACC-45ED-8F88-26B23405C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B1AD3-CD33-45AC-B651-4CEFB79F7F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31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13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806-E8C5-494B-B3C1-50EA291742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8340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ACA71-86DF-4358-9612-C880470C1C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468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3FB8-BE6F-4BD0-93D0-446B21B842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158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FFA-14C1-4EA6-AAE9-0E78375A8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539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89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A70D-63AC-4996-A7D0-E764E54AB8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5007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04414-D12B-4611-99F3-F9F2824738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8156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64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7E8D-CC88-462A-9699-82A6458A7C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557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61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36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A57F7-3ACC-45ED-8F88-26B23405CC4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5583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56A40-E4CB-46D0-A0AF-D74DBA0667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8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56A40-E4CB-46D0-A0AF-D74DBA066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DE48-76E7-43FE-BBCF-9E8EE6A290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6286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B1AD3-CD33-45AC-B651-4CEFB79F7F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6706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114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806-E8C5-494B-B3C1-50EA291742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8037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ACA71-86DF-4358-9612-C880470C1C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756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3FB8-BE6F-4BD0-93D0-446B21B842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011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FFA-14C1-4EA6-AAE9-0E78375A8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1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DE48-76E7-43FE-BBCF-9E8EE6A29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B1AD3-CD33-45AC-B651-4CEFB79F7F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13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44806-E8C5-494B-B3C1-50EA291742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ACA71-86DF-4358-9612-C880470C1C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D16D9A-B9C1-4B3E-8C1F-32AE6B6BEDD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D16D9A-B9C1-4B3E-8C1F-32AE6B6BED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2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D16D9A-B9C1-4B3E-8C1F-32AE6B6BED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03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D16D9A-B9C1-4B3E-8C1F-32AE6B6BED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18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D16D9A-B9C1-4B3E-8C1F-32AE6B6BED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00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berenson@urban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00100" y="414670"/>
            <a:ext cx="8743950" cy="2119061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“If You Can’t Measure It, You Can’t Manage It” </a:t>
            </a:r>
            <a:b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Misquote That Launched 1000 Ships – </a:t>
            </a:r>
            <a:b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at Least MACRA Legislation</a:t>
            </a:r>
            <a:b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38202" y="1967023"/>
            <a:ext cx="8343899" cy="3290778"/>
          </a:xfrm>
        </p:spPr>
        <p:txBody>
          <a:bodyPr/>
          <a:lstStyle/>
          <a:p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Berenson M.D.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Fellow, Urban Institute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rberenson@urban.org</a:t>
            </a:r>
            <a:endParaRPr lang="en-US" sz="28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 Symposium – “Health Reform: Where Are We; Where Are We Going?”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Russell Senate Office Building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November 2016</a:t>
            </a:r>
            <a:b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/>
              <a:t>          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2" name="Picture 11" descr="UI-logo-square-only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345122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87" y="-53163"/>
            <a:ext cx="8743950" cy="144780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improve the use of measurement in public policy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(from Berenson, Pronovost, and </a:t>
            </a:r>
            <a:r>
              <a:rPr lang="en-US" sz="24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Krumholz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 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19200"/>
            <a:ext cx="8743950" cy="4419600"/>
          </a:xfrm>
        </p:spPr>
        <p:txBody>
          <a:bodyPr/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strategically as part of major quality improvement initiatives, not as ends in themselves;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level of the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 system and then the organization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the clinician (“information brokers” do that);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Expedite moving from processes to outcomes (but not easy); 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greater emphasis on patient experience and patient-reported outcome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 as important in themselves;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in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“basic science” of measurement development,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tasking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entity with defining standards for measuring and reporting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performance: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the validity and comparability of publicly-reported quality data 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anticipate </a:t>
            </a:r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 unintended </a:t>
            </a:r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adverse consequences </a:t>
            </a:r>
          </a:p>
          <a:p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2812204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099" y="76200"/>
            <a:ext cx="9194801" cy="38862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Medicare </a:t>
            </a:r>
            <a:r>
              <a:rPr lang="en-US" sz="5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and CHIP Reauthorization Act </a:t>
            </a:r>
            <a: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2015</a:t>
            </a:r>
            <a:b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(MACRA)</a:t>
            </a:r>
            <a:endParaRPr lang="en-US" sz="5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A70D-63AC-4996-A7D0-E764E54AB882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9" name="Picture 8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322638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-76200"/>
            <a:ext cx="874395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“Stabilizes” fee updates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839972"/>
            <a:ext cx="8382004" cy="54864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Repeals SGR, averting a nearly 25% cut in fees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2015-2019: Annual fee update 0.5%, 2020-2025 0%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increases (and decreases) take place through MIPS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2025: 0.25% update, but 0.75% if APM participation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2025, 5 percent bonuses for six years for physicians that qualify as participating in APMs with more than “nominal risk”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Qualified medical homes count as APMs wi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thout risk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in APMs get out of the MIPS</a:t>
            </a:r>
          </a:p>
          <a:p>
            <a:pPr lvl="1"/>
            <a:endParaRPr lang="en-US" sz="20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57150" indent="0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6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180" y="76200"/>
            <a:ext cx="8743950" cy="1524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MACRA </a:t>
            </a:r>
            <a:r>
              <a:rPr lang="en-US" sz="36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Quid Pro Quo </a:t>
            </a: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repeal of the Sustainable Growth Rate 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524000"/>
            <a:ext cx="8743950" cy="44196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actual substantial cost of the not reducing physician fees by &gt;20% was paid for through a long-term schedule of nominal fee increases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quid pro quo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the concept of moving from payment “volume to value” -- was not primarily about paying for the SGR fix, but rather about </a:t>
            </a:r>
            <a:r>
              <a:rPr lang="en-US" sz="28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aspirationally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desirable improvements in delivery</a:t>
            </a:r>
          </a:p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two arms of the strategy – the Merit-based Incentive Payment System and Alternative Payment Models – clinicians </a:t>
            </a:r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(or their organizations) </a:t>
            </a:r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given a choice </a:t>
            </a:r>
            <a:endParaRPr lang="en-US" sz="2800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9" name="Picture 8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38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-152400"/>
            <a:ext cx="10096499" cy="1143000"/>
          </a:xfrm>
        </p:spPr>
        <p:txBody>
          <a:bodyPr/>
          <a:lstStyle/>
          <a:p>
            <a:pPr algn="l"/>
            <a:r>
              <a:rPr lang="en-US" sz="3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Merit-based Incentive Payment System (MIPS)</a:t>
            </a:r>
            <a:endParaRPr lang="en-US" sz="3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738188"/>
            <a:ext cx="9753599" cy="5715000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Combines the 3 current incentive programs: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 Quality Reporting System (PQRS) – quality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Value-Based Modifier (VBM) – quality &amp; resource use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Meaningful Use (EHR)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Applies to payments after January 1, 2019 – the current programs are in use till then and sun-</a:t>
            </a:r>
            <a:r>
              <a:rPr lang="en-US" sz="24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setted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Applies to all the types of health professionals receiving fee schedule $’s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Excludes those with too few Medicare patients or Medicare revenues and those who have threshold level of payment through alternative payment methods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participate through EHR use, qualified clinical data registries and/or through group, “virtual” group or affiliation with a facility or hospital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9" name="Picture 8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0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152400"/>
            <a:ext cx="8743950" cy="1066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MIPS assessment categories</a:t>
            </a:r>
            <a:b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(percentages when fully phased in in 2022)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9601199" cy="492361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(30%)</a:t>
            </a:r>
          </a:p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Use (30%)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Meaningful Use 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EHRs (25%)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Improvement Activities (15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Such as expanding 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areas, population management, care coordination, beneficiary engagement, patient safety</a:t>
            </a:r>
          </a:p>
          <a:p>
            <a:pPr lvl="1"/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28778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-152400"/>
            <a:ext cx="8743950" cy="1371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MIPS payment adjustments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9753599" cy="5691188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 adjustments capped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Those at 0-25% of threshold get maximum negative adjustment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2019: 4%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2020: 5%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2021: 7%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2022: 9%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Maximum: 3 X annual cap for negative adjustment – so theoretically as much as 27% more (I am not kidding)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for additional payment if 25% above performance threshold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total is capped at $500 million / year (2019-2024)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negative adjustments fund the bonuses + the $500m</a:t>
            </a:r>
          </a:p>
          <a:p>
            <a:pPr>
              <a:buNone/>
            </a:pP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327046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71525" y="3048000"/>
            <a:ext cx="8743950" cy="552474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3200" i="1" dirty="0">
                <a:solidFill>
                  <a:srgbClr val="FFFF00"/>
                </a:solidFill>
              </a:rPr>
              <a:t/>
            </a:r>
            <a:br>
              <a:rPr lang="en-US" sz="3200" i="1" dirty="0">
                <a:solidFill>
                  <a:srgbClr val="FFFF00"/>
                </a:solidFill>
              </a:rPr>
            </a:br>
            <a: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food here is terrible --</a:t>
            </a:r>
            <a:b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such small portions </a:t>
            </a:r>
            <a:b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-- 1920’s Catskill’s joke</a:t>
            </a:r>
            <a:r>
              <a:rPr lang="en-US" sz="3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17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1" name="Picture 10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3380982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-381000"/>
            <a:ext cx="8743950" cy="2133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MACRA got right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25" y="1010093"/>
            <a:ext cx="8743950" cy="5085907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Repealing and paying (sort of) for the SGR repeal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Combining three separate P4P programs into one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(but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functionally there now are four categories, each with measures to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report, although fewer)</a:t>
            </a:r>
            <a:endParaRPr lang="en-US" sz="28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 the immediate financial impact of the MIPS with a phase in to the 9% or more rewards and penalties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“clinical practice improvement” as a new component of accountability</a:t>
            </a:r>
          </a:p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alternative payment models as the fundamental objective in the move from volume to value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05700" y="6481541"/>
            <a:ext cx="2143125" cy="457200"/>
          </a:xfrm>
        </p:spPr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18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183231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-265814"/>
            <a:ext cx="8743950" cy="1616149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MACRA got wrong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143000"/>
            <a:ext cx="8743950" cy="4876800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numbingly complex, rewarding providers able to do “game theory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,”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threatens small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surviva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timelines are overly ambitious and will lead to flawed APMs – per capita costs in Medicare are as flat as ever at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 GDP growth. Where’s the fire?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idea that CMS can and should place a rating on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value reflects Congressional overreach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rewarding physicians with an extra 5% off the top add up to program savings when we don’t have models that we know actually reduce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spending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 of public reporting, P4P, and APM demos diverts attention from other opportunities to improve value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3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“If 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can’t measure it, you can’t manage 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it”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2057400"/>
            <a:ext cx="8743950" cy="41148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its close cousin, “If something… cannot be measured, it cannot be improved.”</a:t>
            </a:r>
          </a:p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Called a truism, the quote is commonly attributed to W. Edwards Deming, now deceased, a widely revered expert in management and management science</a:t>
            </a:r>
          </a:p>
          <a:p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199251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0"/>
            <a:ext cx="8743950" cy="16764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CMS deserves credit for the Oct.14 final  MACRA Rules for: 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524000"/>
            <a:ext cx="8743950" cy="4495800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Exempting nearly 400,000 clinicians, most from small practices, with annual revenues of &lt;$30,000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year one, eliminating the resource cost component of the composite score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Reducing, focusing and renaming the measurement requirements related to EHR adoption – from Meaningful Use to Advancing Care Information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Providing a “transition year” for clinicians – effectively postponing the kick-off of data collection by 9 months, if so desired, and let clinicians experience the process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Buying time so policy makers both in Congress and the new Administration can reconsider what they have wrought</a:t>
            </a:r>
          </a:p>
          <a:p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1079635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738" y="0"/>
            <a:ext cx="874395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CMS/LAN APM Framework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t="1242" r="1756" b="5531"/>
          <a:stretch/>
        </p:blipFill>
        <p:spPr>
          <a:xfrm>
            <a:off x="1214700" y="933894"/>
            <a:ext cx="7518175" cy="5340024"/>
          </a:xfrm>
        </p:spPr>
      </p:pic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21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524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0"/>
            <a:ext cx="8743950" cy="17526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Observations About the CMS/LAN Framework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25" y="1143000"/>
            <a:ext cx="874395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Emphasizes theoretical incentives in payment methods, mostly ignoring the design and operational issues that working together influence clinician behavior</a:t>
            </a:r>
          </a:p>
          <a:p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Assumes </a:t>
            </a:r>
            <a:r>
              <a:rPr lang="en-US" sz="2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value 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derives only from </a:t>
            </a:r>
            <a:r>
              <a:rPr lang="en-US" sz="2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quality </a:t>
            </a:r>
            <a:r>
              <a:rPr lang="en-US" sz="2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and 2) 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risk-bearing</a:t>
            </a:r>
          </a:p>
          <a:p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short, the LAN Framework that classifies 28 payment is useful for presenting a continuum of payment method structural elements (measures and risk) but errs in implying that value follows the same continuum </a:t>
            </a:r>
          </a:p>
          <a:p>
            <a:r>
              <a:rPr lang="en-US" sz="23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payment method can be designed to produce more or less value – and that includes classic fee-for-service, in this case, the Medicare Physician Fee Schedule</a:t>
            </a:r>
            <a:endParaRPr lang="en-US" sz="23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9" name="Picture 8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81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2286000"/>
            <a:ext cx="874395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23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199475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8743950" cy="11430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Deming actually wrote </a:t>
            </a:r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believed</a:t>
            </a:r>
            <a:endParaRPr lang="en-US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1669312"/>
            <a:ext cx="9010649" cy="4198088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“It is wrong to suppose that </a:t>
            </a:r>
            <a:r>
              <a:rPr lang="en-US" sz="24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can’t measure it, you can’t manage it </a:t>
            </a:r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 costly myth.”  </a:t>
            </a:r>
          </a:p>
          <a:p>
            <a:pPr lvl="1"/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New Economics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1994, page 35. 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not just taken out of context, but an overt, (intentional?) misquote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consistent Deming quotes (of many available):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“The most important figures one needs for management are unknown or unknowable, but successful management must nevertheless take account of them.” </a:t>
            </a:r>
            <a:r>
              <a:rPr lang="en-US" sz="20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the Crisis</a:t>
            </a:r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1982, p 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“Management by numerical goal is an attempt to manage without knowledge of what to do, and in fact is usually management by fear.”  </a:t>
            </a:r>
            <a:r>
              <a:rPr lang="en-US" sz="20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the Crisis</a:t>
            </a:r>
            <a: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p. 76</a:t>
            </a:r>
          </a:p>
          <a:p>
            <a:pPr lvl="1"/>
            <a:endParaRPr lang="en-US" sz="20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US" sz="24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265413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Dueling slogans  </a:t>
            </a:r>
            <a:endParaRPr lang="en-US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828800"/>
            <a:ext cx="8743950" cy="4114800"/>
          </a:xfrm>
        </p:spPr>
        <p:txBody>
          <a:bodyPr/>
          <a:lstStyle/>
          <a:p>
            <a:r>
              <a:rPr lang="en-US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“If </a:t>
            </a:r>
            <a:r>
              <a:rPr lang="en-US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can’t measure it, you can’t manage it</a:t>
            </a:r>
            <a:r>
              <a:rPr lang="en-US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“Not everything that can be counted counts, and not everything that counts can be counted.”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Commonly attributed to Albert Einstein, it was actually coined by a sociologist named William Bruce Cameron, writing after Einstein had died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9" name="Picture 8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wonder we don’t do evidence-based policy 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</a:t>
            </a:r>
            <a:b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can’t even get quotes right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2" name="Picture 11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212604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-152400"/>
            <a:ext cx="8743950" cy="1905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must distinguish </a:t>
            </a: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for public reporting and P4P and for internal QI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25" y="1524000"/>
            <a:ext cx="8743950" cy="45720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course, for QI, having performance data is often desirable or essential, e.g., hypertension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QI, one can be less rigorously accurate – reputations are not at stake. Screen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verify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purposes – QI v P4P – generate very different data sets, with little overlap </a:t>
            </a:r>
            <a:endParaRPr lang="en-US" sz="28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 here is the public policy infatuation with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not with how organizations use measures as part of QI to produce reliable processes (what Deming did care about)</a:t>
            </a:r>
          </a:p>
          <a:p>
            <a:pPr marL="0" indent="0">
              <a:buNone/>
            </a:pP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1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-228600"/>
            <a:ext cx="8743950" cy="19812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 (MIPS) </a:t>
            </a:r>
            <a:r>
              <a:rPr lang="en-US" sz="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increase value</a:t>
            </a:r>
            <a:endParaRPr lang="en-US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371600"/>
            <a:ext cx="8743950" cy="48006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conceptually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flawed because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crowds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 “intrinsic motivation” that professionals have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 to the test, while overall performance declines?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 and accurate measurement is difficult and very costly. Some problems, like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of the measure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gaps, won’t be fixed any time soon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despite MACRA expectations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endParaRPr lang="en-US" sz="28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accumulating evidence on P4P across more than a dozen OECD countries finds no evidence that P4P in practice meets the “compelling logic” that P4P advocates assert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0" name="Picture 9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180648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732" y="1084520"/>
            <a:ext cx="8743950" cy="4859079"/>
          </a:xfrm>
        </p:spPr>
        <p:txBody>
          <a:bodyPr/>
          <a:lstStyle/>
          <a:p>
            <a:endParaRPr lang="en-US" altLang="en-US" sz="2400" dirty="0" smtClean="0">
              <a:solidFill>
                <a:srgbClr val="FFFF00"/>
              </a:solidFill>
            </a:endParaRPr>
          </a:p>
          <a:p>
            <a:r>
              <a:rPr lang="en-US" alt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 prominent hospital rating programs (not Consumers Reports) identified  different sets of high performing hospitals</a:t>
            </a:r>
            <a:r>
              <a:rPr lang="en-US" alt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with very few overlaps</a:t>
            </a:r>
          </a:p>
          <a:p>
            <a:pPr lvl="1"/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</a:t>
            </a:r>
            <a:r>
              <a:rPr lang="en-US" alt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uses its own rating methods, has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different </a:t>
            </a:r>
            <a:r>
              <a:rPr lang="en-US" alt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to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its ratings</a:t>
            </a:r>
            <a:r>
              <a:rPr lang="en-US" alt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stresses different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</a:t>
            </a:r>
            <a:r>
              <a:rPr lang="en-US" altLang="en-US" sz="1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Austin, et al. Health Affairs, Mar. 2015</a:t>
            </a:r>
          </a:p>
          <a:p>
            <a:pPr lvl="1"/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ratings may have made good sense to the ratings’ producers, but what is the public supposed to make of it?</a:t>
            </a:r>
          </a:p>
          <a:p>
            <a:pPr lvl="1"/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other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sectors ratings are about performance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consumers understand and care about, relying on regulatory bodies to assure safety and address technical issues.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doesn’t apply to health care. </a:t>
            </a:r>
            <a:endParaRPr lang="en-US" alt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95301" y="-127591"/>
            <a:ext cx="9067800" cy="1956391"/>
          </a:xfrm>
        </p:spPr>
        <p:txBody>
          <a:bodyPr/>
          <a:lstStyle/>
          <a:p>
            <a:pPr algn="l" eaLnBrk="1" hangingPunct="1"/>
            <a:r>
              <a:rPr lang="en-US" altLang="en-US" sz="3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public understandably does not rely much on ratings based on current measurement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4414-D12B-4611-99F3-F9F2824738CF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33401" y="6309360"/>
            <a:ext cx="8648700" cy="443052"/>
            <a:chOff x="304800" y="6309360"/>
            <a:chExt cx="8648700" cy="443052"/>
          </a:xfrm>
        </p:grpSpPr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7" name="Picture 16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</p:spTree>
    <p:extLst>
      <p:ext uri="{BB962C8B-B14F-4D97-AF65-F5344CB8AC3E}">
        <p14:creationId xmlns:p14="http://schemas.microsoft.com/office/powerpoint/2010/main" val="304179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1" y="1524000"/>
            <a:ext cx="8743950" cy="3192893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policy infatuation with </a:t>
            </a: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reporting and, especially, </a:t>
            </a: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 has lead to this perverse policy result:</a:t>
            </a:r>
            <a: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measure publically is considered important and demanding attention while </a:t>
            </a:r>
            <a:b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can’t or don’t measure is marginalized or ignored altogether -- like diagnosis errors, a major, largely ignored, quality problem or workforce needs for an aging population</a:t>
            </a:r>
            <a:b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9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3401" y="6282834"/>
            <a:ext cx="8648700" cy="443052"/>
            <a:chOff x="304800" y="6309360"/>
            <a:chExt cx="8648700" cy="443052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 flipH="1">
              <a:off x="304800" y="6453188"/>
              <a:ext cx="81915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457200" y="6475413"/>
              <a:ext cx="1561646" cy="27699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2pPr>
              <a:lvl3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3pPr>
              <a:lvl4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4pPr>
              <a:lvl5pPr eaLnBrk="0" hangingPunct="0"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-65" charset="0"/>
                  <a:ea typeface="ＭＳ Ｐゴシック" pitchFamily="-65" charset="-128"/>
                </a:defRPr>
              </a:lvl9pPr>
            </a:lstStyle>
            <a:p>
              <a:pPr eaLnBrk="1" hangingPunct="1">
                <a:defRPr/>
              </a:pPr>
              <a:r>
                <a:rPr lang="en-US" sz="1200" dirty="0" smtClean="0">
                  <a:solidFill>
                    <a:srgbClr val="FFFFFF"/>
                  </a:solidFill>
                  <a:latin typeface="Arial" charset="0"/>
                </a:rPr>
                <a:t>URBAN INSTITUTE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8648700" y="6309360"/>
              <a:ext cx="304800" cy="304800"/>
              <a:chOff x="8064500" y="6309360"/>
              <a:chExt cx="304800" cy="3048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8064500" y="630936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pic>
            <p:nvPicPr>
              <p:cNvPr id="11" name="Picture 10" descr="UI-logo-square-only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77200" y="6324600"/>
                <a:ext cx="292100" cy="2809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</p:pic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A70D-63AC-4996-A7D0-E764E54AB882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56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7887</TotalTime>
  <Words>1590</Words>
  <Application>Microsoft Office PowerPoint</Application>
  <PresentationFormat>35mm Slides</PresentationFormat>
  <Paragraphs>174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Template</vt:lpstr>
      <vt:lpstr>4_Template</vt:lpstr>
      <vt:lpstr>5_Template</vt:lpstr>
      <vt:lpstr>1_Template</vt:lpstr>
      <vt:lpstr>3_Template</vt:lpstr>
      <vt:lpstr> “If You Can’t Measure It, You Can’t Manage It”  The Misquote That Launched 1000 Ships –  or at Least MACRA Legislation  </vt:lpstr>
      <vt:lpstr>“If you can’t measure it, you can’t manage it”</vt:lpstr>
      <vt:lpstr>What Deming actually wrote and believed</vt:lpstr>
      <vt:lpstr>Dueling slogans  </vt:lpstr>
      <vt:lpstr>No wonder we don’t do evidence-based policy making   We can’t even get quotes right </vt:lpstr>
      <vt:lpstr>One must distinguish measures for public reporting and P4P and for internal QI</vt:lpstr>
      <vt:lpstr>P4P (MIPS) does increase value</vt:lpstr>
      <vt:lpstr>The public understandably does not rely much on ratings based on current measurement</vt:lpstr>
      <vt:lpstr>  The current policy infatuation with public reporting and, especially, P4P has lead to this perverse policy result:  What we measure publically is considered important and demanding attention while   What we can’t or don’t measure is marginalized or ignored altogether -- like diagnosis errors, a major, largely ignored, quality problem or workforce needs for an aging population     </vt:lpstr>
      <vt:lpstr>How to improve the use of measurement in public policy (from Berenson, Pronovost, and Krumholz )  </vt:lpstr>
      <vt:lpstr>   The Medicare Access and CHIP Reauthorization Act of 2015 (MACRA)</vt:lpstr>
      <vt:lpstr>“Stabilizes” fee updates</vt:lpstr>
      <vt:lpstr>The MACRA Quid Pro Quo for repeal of the Sustainable Growth Rate </vt:lpstr>
      <vt:lpstr>The Merit-based Incentive Payment System (MIPS)</vt:lpstr>
      <vt:lpstr>MIPS assessment categories (percentages when fully phased in in 2022)</vt:lpstr>
      <vt:lpstr>MIPS payment adjustments</vt:lpstr>
      <vt:lpstr>  The food here is terrible --  and such small portions   -- 1920’s Catskill’s joke   </vt:lpstr>
      <vt:lpstr>What MACRA got right</vt:lpstr>
      <vt:lpstr>What MACRA got wrong</vt:lpstr>
      <vt:lpstr>CMS deserves credit for the Oct.14 final  MACRA Rules for: </vt:lpstr>
      <vt:lpstr>CMS/LAN APM Framework</vt:lpstr>
      <vt:lpstr>Some Observations About the CMS/LAN Framework</vt:lpstr>
      <vt:lpstr>Thanks</vt:lpstr>
    </vt:vector>
  </TitlesOfParts>
  <Company>Johns Hopkins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Radical Prostatectomy in Advanced Disease: Rationale</dc:title>
  <dc:creator>pwalsh2</dc:creator>
  <cp:lastModifiedBy>Berenson, Robert</cp:lastModifiedBy>
  <cp:revision>450</cp:revision>
  <cp:lastPrinted>2016-11-07T19:26:35Z</cp:lastPrinted>
  <dcterms:created xsi:type="dcterms:W3CDTF">2014-01-15T18:30:43Z</dcterms:created>
  <dcterms:modified xsi:type="dcterms:W3CDTF">2016-11-17T16:52:56Z</dcterms:modified>
</cp:coreProperties>
</file>