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67" r:id="rId3"/>
    <p:sldId id="265" r:id="rId4"/>
    <p:sldId id="258" r:id="rId5"/>
    <p:sldId id="259" r:id="rId6"/>
    <p:sldId id="260" r:id="rId7"/>
    <p:sldId id="261" r:id="rId8"/>
    <p:sldId id="262" r:id="rId9"/>
    <p:sldId id="263" r:id="rId10"/>
    <p:sldId id="266" r:id="rId11"/>
  </p:sldIdLst>
  <p:sldSz cx="9144000" cy="6858000" type="screen4x3"/>
  <p:notesSz cx="7010400" cy="92360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883" autoAdjust="0"/>
    <p:restoredTop sz="94656" autoAdjust="0"/>
  </p:normalViewPr>
  <p:slideViewPr>
    <p:cSldViewPr>
      <p:cViewPr varScale="1">
        <p:scale>
          <a:sx n="85" d="100"/>
          <a:sy n="85" d="100"/>
        </p:scale>
        <p:origin x="-72" y="-360"/>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1" name="Rectangle 10"/>
          <p:cNvSpPr/>
          <p:nvPr/>
        </p:nvSpPr>
        <p:spPr>
          <a:xfrm>
            <a:off x="0" y="3866920"/>
            <a:ext cx="9144000" cy="2991080"/>
          </a:xfrm>
          <a:prstGeom prst="rect">
            <a:avLst/>
          </a:prstGeom>
          <a:gradFill>
            <a:gsLst>
              <a:gs pos="0">
                <a:schemeClr val="bg1">
                  <a:alpha val="91000"/>
                </a:schemeClr>
              </a:gs>
              <a:gs pos="37000">
                <a:schemeClr val="bg1">
                  <a:alpha val="76000"/>
                </a:schemeClr>
              </a:gs>
              <a:gs pos="100000">
                <a:schemeClr val="bg2">
                  <a:alpha val="79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Rectangle 11"/>
          <p:cNvSpPr/>
          <p:nvPr/>
        </p:nvSpPr>
        <p:spPr>
          <a:xfrm>
            <a:off x="0" y="0"/>
            <a:ext cx="9144000" cy="3866920"/>
          </a:xfrm>
          <a:prstGeom prst="rect">
            <a:avLst/>
          </a:prstGeom>
          <a:gradFill flip="none" rotWithShape="1">
            <a:gsLst>
              <a:gs pos="0">
                <a:schemeClr val="bg1">
                  <a:alpha val="89000"/>
                </a:schemeClr>
              </a:gs>
              <a:gs pos="48000">
                <a:schemeClr val="bg1">
                  <a:alpha val="62000"/>
                </a:schemeClr>
              </a:gs>
              <a:gs pos="100000">
                <a:schemeClr val="bg2">
                  <a:alpha val="7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12"/>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Oval 13"/>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Subtitle 2"/>
          <p:cNvSpPr>
            <a:spLocks noGrp="1"/>
          </p:cNvSpPr>
          <p:nvPr>
            <p:ph type="subTitle" idx="1"/>
          </p:nvPr>
        </p:nvSpPr>
        <p:spPr>
          <a:xfrm>
            <a:off x="1473795" y="5052545"/>
            <a:ext cx="5637010" cy="882119"/>
          </a:xfrm>
        </p:spPr>
        <p:txBody>
          <a:bodyPr>
            <a:normAutofit/>
          </a:bodyPr>
          <a:lstStyle>
            <a:lvl1pPr marL="0" indent="0" algn="l">
              <a:buNone/>
              <a:defRPr sz="22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2A1B4A38-D43D-4057-BAA3-06DE869380A5}" type="datetimeFigureOut">
              <a:rPr lang="en-US" smtClean="0"/>
              <a:pPr/>
              <a:t>11/17/2016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04D55E9-CD7C-4696-9B4B-2CBC1968E6B0}" type="slidenum">
              <a:rPr lang="en-US" smtClean="0"/>
              <a:pPr/>
              <a:t>‹#›</a:t>
            </a:fld>
            <a:endParaRPr lang="en-US" dirty="0"/>
          </a:p>
        </p:txBody>
      </p:sp>
      <p:sp>
        <p:nvSpPr>
          <p:cNvPr id="2" name="Title 1"/>
          <p:cNvSpPr>
            <a:spLocks noGrp="1"/>
          </p:cNvSpPr>
          <p:nvPr>
            <p:ph type="ctrTitle"/>
          </p:nvPr>
        </p:nvSpPr>
        <p:spPr>
          <a:xfrm>
            <a:off x="817581" y="3132290"/>
            <a:ext cx="7175351" cy="1793167"/>
          </a:xfrm>
          <a:effectLst/>
        </p:spPr>
        <p:txBody>
          <a:bodyPr>
            <a:noAutofit/>
          </a:bodyPr>
          <a:lstStyle>
            <a:lvl1pPr marL="640080" indent="-457200" algn="l">
              <a:defRPr sz="5400"/>
            </a:lvl1pPr>
          </a:lstStyle>
          <a:p>
            <a:r>
              <a:rPr lang="en-US" smtClean="0"/>
              <a:t>Click to edit Master title style</a:t>
            </a:r>
            <a:endParaRPr lang="en-US" dirty="0"/>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1905000" y="731519"/>
            <a:ext cx="6400800" cy="347472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A1B4A38-D43D-4057-BAA3-06DE869380A5}" type="datetimeFigureOut">
              <a:rPr lang="en-US" smtClean="0"/>
              <a:pPr/>
              <a:t>11/17/2016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04D55E9-CD7C-4696-9B4B-2CBC1968E6B0}" type="slidenum">
              <a:rPr lang="en-US" smtClean="0"/>
              <a:pPr/>
              <a:t>‹#›</a:t>
            </a:fld>
            <a:endParaRPr lang="en-US" dirty="0"/>
          </a:p>
        </p:txBody>
      </p:sp>
    </p:spTree>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153758" y="376517"/>
            <a:ext cx="2057400" cy="5238339"/>
          </a:xfrm>
          <a:effectLst/>
        </p:spPr>
        <p:txBody>
          <a:bodyPr vert="eaVert"/>
          <a:lstStyle>
            <a:lvl1pPr algn="l">
              <a:defRPr/>
            </a:lvl1pPr>
          </a:lstStyle>
          <a:p>
            <a:r>
              <a:rPr lang="en-US" smtClean="0"/>
              <a:t>Click to edit Master title style</a:t>
            </a:r>
            <a:endParaRPr lang="en-US"/>
          </a:p>
        </p:txBody>
      </p:sp>
      <p:sp>
        <p:nvSpPr>
          <p:cNvPr id="3" name="Vertical Text Placeholder 2"/>
          <p:cNvSpPr>
            <a:spLocks noGrp="1"/>
          </p:cNvSpPr>
          <p:nvPr>
            <p:ph type="body" orient="vert" idx="1"/>
          </p:nvPr>
        </p:nvSpPr>
        <p:spPr>
          <a:xfrm>
            <a:off x="3324113" y="731519"/>
            <a:ext cx="4829287" cy="4894729"/>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2A1B4A38-D43D-4057-BAA3-06DE869380A5}" type="datetimeFigureOut">
              <a:rPr lang="en-US" smtClean="0"/>
              <a:pPr/>
              <a:t>11/17/2016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04D55E9-CD7C-4696-9B4B-2CBC1968E6B0}" type="slidenum">
              <a:rPr lang="en-US" smtClean="0"/>
              <a:pPr/>
              <a:t>‹#›</a:t>
            </a:fld>
            <a:endParaRPr lang="en-US" dirty="0"/>
          </a:p>
        </p:txBody>
      </p:sp>
    </p:spTree>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2A1B4A38-D43D-4057-BAA3-06DE869380A5}" type="datetimeFigureOut">
              <a:rPr lang="en-US" smtClean="0"/>
              <a:pPr/>
              <a:t>11/17/2016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04D55E9-CD7C-4696-9B4B-2CBC1968E6B0}" type="slidenum">
              <a:rPr lang="en-US" smtClean="0"/>
              <a:pPr/>
              <a:t>‹#›</a:t>
            </a:fld>
            <a:endParaRPr lang="en-US" dirty="0"/>
          </a:p>
        </p:txBody>
      </p:sp>
      <p:sp>
        <p:nvSpPr>
          <p:cNvPr id="8" name="Title 7"/>
          <p:cNvSpPr>
            <a:spLocks noGrp="1"/>
          </p:cNvSpPr>
          <p:nvPr>
            <p:ph type="title"/>
          </p:nvPr>
        </p:nvSpPr>
        <p:spPr/>
        <p:txBody>
          <a:bodyPr/>
          <a:lstStyle/>
          <a:p>
            <a:r>
              <a:rPr lang="en-US" smtClean="0"/>
              <a:t>Click to edit Master title style</a:t>
            </a:r>
            <a:endParaRPr lang="en-US"/>
          </a:p>
        </p:txBody>
      </p:sp>
      <p:sp>
        <p:nvSpPr>
          <p:cNvPr id="10" name="Content Placeholder 9"/>
          <p:cNvSpPr>
            <a:spLocks noGrp="1"/>
          </p:cNvSpPr>
          <p:nvPr>
            <p:ph sz="quarter" idx="13"/>
          </p:nvPr>
        </p:nvSpPr>
        <p:spPr>
          <a:xfrm>
            <a:off x="1143000" y="731520"/>
            <a:ext cx="6400800" cy="347472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7" name="Rectangle 6"/>
          <p:cNvSpPr/>
          <p:nvPr/>
        </p:nvSpPr>
        <p:spPr>
          <a:xfrm>
            <a:off x="0" y="3866920"/>
            <a:ext cx="9144000" cy="2991080"/>
          </a:xfrm>
          <a:prstGeom prst="rect">
            <a:avLst/>
          </a:prstGeom>
          <a:gradFill>
            <a:gsLst>
              <a:gs pos="0">
                <a:schemeClr val="bg1">
                  <a:alpha val="92000"/>
                </a:schemeClr>
              </a:gs>
              <a:gs pos="37000">
                <a:schemeClr val="bg1">
                  <a:alpha val="77000"/>
                </a:schemeClr>
              </a:gs>
              <a:gs pos="100000">
                <a:schemeClr val="bg2">
                  <a:alpha val="8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p:cNvSpPr/>
          <p:nvPr/>
        </p:nvSpPr>
        <p:spPr>
          <a:xfrm>
            <a:off x="0" y="0"/>
            <a:ext cx="9144000" cy="3866920"/>
          </a:xfrm>
          <a:prstGeom prst="rect">
            <a:avLst/>
          </a:prstGeom>
          <a:gradFill flip="none" rotWithShape="1">
            <a:gsLst>
              <a:gs pos="0">
                <a:schemeClr val="bg1">
                  <a:alpha val="90000"/>
                </a:schemeClr>
              </a:gs>
              <a:gs pos="48000">
                <a:schemeClr val="bg1">
                  <a:alpha val="63000"/>
                </a:schemeClr>
              </a:gs>
              <a:gs pos="100000">
                <a:schemeClr val="bg2">
                  <a:alpha val="8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Oval 9"/>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2033195" y="2172648"/>
            <a:ext cx="5966666" cy="2423346"/>
          </a:xfrm>
          <a:effectLst/>
        </p:spPr>
        <p:txBody>
          <a:bodyPr anchor="b"/>
          <a:lstStyle>
            <a:lvl1pPr algn="r">
              <a:defRPr sz="4600" b="1" cap="none" baseline="0"/>
            </a:lvl1pPr>
          </a:lstStyle>
          <a:p>
            <a:r>
              <a:rPr lang="en-US" smtClean="0"/>
              <a:t>Click to edit Master title style</a:t>
            </a:r>
            <a:endParaRPr lang="en-US" dirty="0"/>
          </a:p>
        </p:txBody>
      </p:sp>
      <p:sp>
        <p:nvSpPr>
          <p:cNvPr id="3" name="Text Placeholder 2"/>
          <p:cNvSpPr>
            <a:spLocks noGrp="1"/>
          </p:cNvSpPr>
          <p:nvPr>
            <p:ph type="body" idx="1"/>
          </p:nvPr>
        </p:nvSpPr>
        <p:spPr>
          <a:xfrm>
            <a:off x="2022438" y="4607511"/>
            <a:ext cx="5970494" cy="835460"/>
          </a:xfrm>
        </p:spPr>
        <p:txBody>
          <a:bodyPr anchor="t"/>
          <a:lstStyle>
            <a:lvl1pPr marL="0" indent="0" algn="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A1B4A38-D43D-4057-BAA3-06DE869380A5}" type="datetimeFigureOut">
              <a:rPr lang="en-US" smtClean="0"/>
              <a:pPr/>
              <a:t>11/17/2016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04D55E9-CD7C-4696-9B4B-2CBC1968E6B0}" type="slidenum">
              <a:rPr lang="en-US" smtClean="0"/>
              <a:pPr/>
              <a:t>‹#›</a:t>
            </a:fld>
            <a:endParaRPr lang="en-US" dirty="0"/>
          </a:p>
        </p:txBody>
      </p:sp>
    </p:spTree>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2A1B4A38-D43D-4057-BAA3-06DE869380A5}" type="datetimeFigureOut">
              <a:rPr lang="en-US" smtClean="0"/>
              <a:pPr/>
              <a:t>11/17/2016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104D55E9-CD7C-4696-9B4B-2CBC1968E6B0}" type="slidenum">
              <a:rPr lang="en-US" smtClean="0"/>
              <a:pPr/>
              <a:t>‹#›</a:t>
            </a:fld>
            <a:endParaRPr lang="en-US" dirty="0"/>
          </a:p>
        </p:txBody>
      </p:sp>
      <p:sp>
        <p:nvSpPr>
          <p:cNvPr id="8" name="Title 7"/>
          <p:cNvSpPr>
            <a:spLocks noGrp="1"/>
          </p:cNvSpPr>
          <p:nvPr>
            <p:ph type="title"/>
          </p:nvPr>
        </p:nvSpPr>
        <p:spPr/>
        <p:txBody>
          <a:bodyPr/>
          <a:lstStyle/>
          <a:p>
            <a:r>
              <a:rPr lang="en-US" smtClean="0"/>
              <a:t>Click to edit Master title style</a:t>
            </a:r>
            <a:endParaRPr lang="en-US"/>
          </a:p>
        </p:txBody>
      </p:sp>
      <p:sp>
        <p:nvSpPr>
          <p:cNvPr id="9" name="Content Placeholder 8"/>
          <p:cNvSpPr>
            <a:spLocks noGrp="1"/>
          </p:cNvSpPr>
          <p:nvPr>
            <p:ph sz="quarter" idx="13"/>
          </p:nvPr>
        </p:nvSpPr>
        <p:spPr>
          <a:xfrm>
            <a:off x="1142999" y="731519"/>
            <a:ext cx="3346704" cy="347472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1" name="Content Placeholder 10"/>
          <p:cNvSpPr>
            <a:spLocks noGrp="1"/>
          </p:cNvSpPr>
          <p:nvPr>
            <p:ph sz="quarter" idx="14"/>
          </p:nvPr>
        </p:nvSpPr>
        <p:spPr>
          <a:xfrm>
            <a:off x="4645152" y="731520"/>
            <a:ext cx="3346704" cy="347472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143000" y="731520"/>
            <a:ext cx="3346704" cy="639762"/>
          </a:xfrm>
        </p:spPr>
        <p:txBody>
          <a:bodyPr anchor="b">
            <a:noAutofit/>
          </a:bodyPr>
          <a:lstStyle>
            <a:lvl1pPr marL="0" indent="0" algn="ctr">
              <a:buNone/>
              <a:defRPr lang="en-US" sz="2400" b="1" i="0" kern="1200" dirty="0" smtClean="0">
                <a:gradFill>
                  <a:gsLst>
                    <a:gs pos="0">
                      <a:schemeClr val="tx1"/>
                    </a:gs>
                    <a:gs pos="40000">
                      <a:schemeClr val="tx1">
                        <a:lumMod val="75000"/>
                        <a:lumOff val="25000"/>
                      </a:schemeClr>
                    </a:gs>
                    <a:gs pos="100000">
                      <a:schemeClr val="tx2">
                        <a:alpha val="65000"/>
                      </a:schemeClr>
                    </a:gs>
                  </a:gsLst>
                  <a:lin ang="5400000" scaled="0"/>
                </a:gradFill>
                <a:effectLst/>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156447" y="1400327"/>
            <a:ext cx="3346704" cy="2743200"/>
          </a:xfrm>
        </p:spPr>
        <p:txBody>
          <a:bodyPr>
            <a:normAutofit/>
          </a:bodyPr>
          <a:lstStyle>
            <a:lvl1pPr>
              <a:defRPr sz="18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7302" y="731520"/>
            <a:ext cx="3346704" cy="639762"/>
          </a:xfrm>
        </p:spPr>
        <p:txBody>
          <a:bodyPr anchor="b">
            <a:noAutofit/>
          </a:bodyPr>
          <a:lstStyle>
            <a:lvl1pPr marL="0" indent="0" algn="ctr">
              <a:buNone/>
              <a:defRPr lang="en-US" sz="2400" b="1" i="0" kern="1200" dirty="0" smtClean="0">
                <a:gradFill>
                  <a:gsLst>
                    <a:gs pos="0">
                      <a:schemeClr val="tx1"/>
                    </a:gs>
                    <a:gs pos="40000">
                      <a:schemeClr val="tx1">
                        <a:lumMod val="75000"/>
                        <a:lumOff val="25000"/>
                      </a:schemeClr>
                    </a:gs>
                    <a:gs pos="100000">
                      <a:schemeClr val="tx2">
                        <a:alpha val="65000"/>
                      </a:schemeClr>
                    </a:gs>
                  </a:gsLst>
                  <a:lin ang="5400000" scaled="0"/>
                </a:gradFill>
                <a:effectLst/>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ctr" defTabSz="914400" rtl="0" eaLnBrk="1" latinLnBrk="0" hangingPunct="1">
              <a:spcBef>
                <a:spcPct val="20000"/>
              </a:spcBef>
              <a:spcAft>
                <a:spcPts val="300"/>
              </a:spcAft>
              <a:buClr>
                <a:schemeClr val="accent6">
                  <a:lumMod val="75000"/>
                </a:schemeClr>
              </a:buClr>
              <a:buSzPct val="130000"/>
              <a:buFont typeface="Georgia" pitchFamily="18" charset="0"/>
              <a:buNone/>
            </a:pPr>
            <a:r>
              <a:rPr lang="en-US" smtClean="0"/>
              <a:t>Click to edit Master text styles</a:t>
            </a:r>
          </a:p>
        </p:txBody>
      </p:sp>
      <p:sp>
        <p:nvSpPr>
          <p:cNvPr id="6" name="Content Placeholder 5"/>
          <p:cNvSpPr>
            <a:spLocks noGrp="1"/>
          </p:cNvSpPr>
          <p:nvPr>
            <p:ph sz="quarter" idx="4"/>
          </p:nvPr>
        </p:nvSpPr>
        <p:spPr>
          <a:xfrm>
            <a:off x="4645025" y="1399032"/>
            <a:ext cx="3346704" cy="2743200"/>
          </a:xfrm>
        </p:spPr>
        <p:txBody>
          <a:bodyPr>
            <a:normAutofit/>
          </a:bodyPr>
          <a:lstStyle>
            <a:lvl1pPr>
              <a:defRPr sz="18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2A1B4A38-D43D-4057-BAA3-06DE869380A5}" type="datetimeFigureOut">
              <a:rPr lang="en-US" smtClean="0"/>
              <a:pPr/>
              <a:t>11/17/2016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104D55E9-CD7C-4696-9B4B-2CBC1968E6B0}" type="slidenum">
              <a:rPr lang="en-US" smtClean="0"/>
              <a:pPr/>
              <a:t>‹#›</a:t>
            </a:fld>
            <a:endParaRPr lang="en-US" dirty="0"/>
          </a:p>
        </p:txBody>
      </p:sp>
      <p:sp>
        <p:nvSpPr>
          <p:cNvPr id="10" name="Title 9"/>
          <p:cNvSpPr>
            <a:spLocks noGrp="1"/>
          </p:cNvSpPr>
          <p:nvPr>
            <p:ph type="title"/>
          </p:nvPr>
        </p:nvSpPr>
        <p:spPr/>
        <p:txBody>
          <a:bodyPr/>
          <a:lstStyle/>
          <a:p>
            <a:r>
              <a:rPr lang="en-US" smtClean="0"/>
              <a:t>Click to edit Master title style</a:t>
            </a:r>
            <a:endParaRPr lang="en-US" dirty="0"/>
          </a:p>
        </p:txBody>
      </p:sp>
    </p:spTree>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2A1B4A38-D43D-4057-BAA3-06DE869380A5}" type="datetimeFigureOut">
              <a:rPr lang="en-US" smtClean="0"/>
              <a:pPr/>
              <a:t>11/17/2016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104D55E9-CD7C-4696-9B4B-2CBC1968E6B0}" type="slidenum">
              <a:rPr lang="en-US" smtClean="0"/>
              <a:pPr/>
              <a:t>‹#›</a:t>
            </a:fld>
            <a:endParaRPr lang="en-US" dirty="0"/>
          </a:p>
        </p:txBody>
      </p:sp>
    </p:spTree>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A1B4A38-D43D-4057-BAA3-06DE869380A5}" type="datetimeFigureOut">
              <a:rPr lang="en-US" smtClean="0"/>
              <a:pPr/>
              <a:t>11/17/2016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104D55E9-CD7C-4696-9B4B-2CBC1968E6B0}" type="slidenum">
              <a:rPr lang="en-US" smtClean="0"/>
              <a:pPr/>
              <a:t>‹#›</a:t>
            </a:fld>
            <a:endParaRPr lang="en-US" dirty="0"/>
          </a:p>
        </p:txBody>
      </p:sp>
    </p:spTree>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095" y="2209800"/>
            <a:ext cx="3636085" cy="1258493"/>
          </a:xfrm>
          <a:effectLst/>
        </p:spPr>
        <p:txBody>
          <a:bodyPr anchor="b">
            <a:noAutofit/>
          </a:bodyPr>
          <a:lstStyle>
            <a:lvl1pPr marL="228600" indent="-228600" algn="l">
              <a:defRPr sz="2800" b="1">
                <a:effectLst/>
              </a:defRPr>
            </a:lvl1pPr>
          </a:lstStyle>
          <a:p>
            <a:r>
              <a:rPr lang="en-US" smtClean="0"/>
              <a:t>Click to edit Master title style</a:t>
            </a:r>
            <a:endParaRPr lang="en-US" dirty="0"/>
          </a:p>
        </p:txBody>
      </p:sp>
      <p:sp>
        <p:nvSpPr>
          <p:cNvPr id="3" name="Content Placeholder 2"/>
          <p:cNvSpPr>
            <a:spLocks noGrp="1"/>
          </p:cNvSpPr>
          <p:nvPr>
            <p:ph idx="1"/>
          </p:nvPr>
        </p:nvSpPr>
        <p:spPr>
          <a:xfrm>
            <a:off x="4593515" y="731520"/>
            <a:ext cx="4017085" cy="4894730"/>
          </a:xfrm>
        </p:spPr>
        <p:txBody>
          <a:bodyPr anchor="ctr"/>
          <a:lstStyle>
            <a:lvl1pPr>
              <a:defRPr sz="2200"/>
            </a:lvl1pPr>
            <a:lvl2pPr>
              <a:defRPr sz="2000"/>
            </a:lvl2pPr>
            <a:lvl3pPr>
              <a:defRPr sz="1800"/>
            </a:lvl3pPr>
            <a:lvl4pPr>
              <a:defRPr sz="1600"/>
            </a:lvl4pPr>
            <a:lvl5pPr>
              <a:defRPr sz="14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075765" y="3497802"/>
            <a:ext cx="3388660" cy="213951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A1B4A38-D43D-4057-BAA3-06DE869380A5}" type="datetimeFigureOut">
              <a:rPr lang="en-US" smtClean="0"/>
              <a:pPr/>
              <a:t>11/17/2016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104D55E9-CD7C-4696-9B4B-2CBC1968E6B0}" type="slidenum">
              <a:rPr lang="en-US" smtClean="0"/>
              <a:pPr/>
              <a:t>‹#›</a:t>
            </a:fld>
            <a:endParaRPr lang="en-US" dirty="0"/>
          </a:p>
        </p:txBody>
      </p:sp>
    </p:spTree>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3866920"/>
            <a:ext cx="9144000" cy="2991080"/>
          </a:xfrm>
          <a:prstGeom prst="rect">
            <a:avLst/>
          </a:prstGeom>
          <a:gradFill>
            <a:gsLst>
              <a:gs pos="0">
                <a:schemeClr val="bg1">
                  <a:alpha val="92000"/>
                </a:schemeClr>
              </a:gs>
              <a:gs pos="37000">
                <a:schemeClr val="bg1">
                  <a:alpha val="77000"/>
                </a:schemeClr>
              </a:gs>
              <a:gs pos="100000">
                <a:schemeClr val="bg2">
                  <a:alpha val="8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p:cNvSpPr/>
          <p:nvPr/>
        </p:nvSpPr>
        <p:spPr>
          <a:xfrm>
            <a:off x="0" y="0"/>
            <a:ext cx="9144000" cy="3866920"/>
          </a:xfrm>
          <a:prstGeom prst="rect">
            <a:avLst/>
          </a:prstGeom>
          <a:gradFill flip="none" rotWithShape="1">
            <a:gsLst>
              <a:gs pos="0">
                <a:schemeClr val="bg1">
                  <a:alpha val="90000"/>
                </a:schemeClr>
              </a:gs>
              <a:gs pos="48000">
                <a:schemeClr val="bg1">
                  <a:alpha val="63000"/>
                </a:schemeClr>
              </a:gs>
              <a:gs pos="100000">
                <a:schemeClr val="bg2">
                  <a:alpha val="8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Oval 10"/>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Picture Placeholder 2"/>
          <p:cNvSpPr>
            <a:spLocks noGrp="1"/>
          </p:cNvSpPr>
          <p:nvPr>
            <p:ph type="pic" idx="1"/>
          </p:nvPr>
        </p:nvSpPr>
        <p:spPr>
          <a:xfrm>
            <a:off x="4475175" y="1143000"/>
            <a:ext cx="4114800" cy="3127806"/>
          </a:xfrm>
          <a:prstGeom prst="roundRect">
            <a:avLst>
              <a:gd name="adj" fmla="val 4230"/>
            </a:avLst>
          </a:prstGeom>
          <a:solidFill>
            <a:schemeClr val="bg2">
              <a:lumMod val="90000"/>
            </a:schemeClr>
          </a:solidFill>
          <a:effectLst>
            <a:reflection blurRad="4350" stA="23000" endA="300" endPos="28000" dir="5400000" sy="-100000" algn="bl" rotWithShape="0"/>
          </a:effectLst>
          <a:scene3d>
            <a:camera prst="perspectiveContrastingLeftFacing" fov="1800000">
              <a:rot lat="300000" lon="2100000" rev="0"/>
            </a:camera>
            <a:lightRig rig="balanced" dir="t"/>
          </a:scene3d>
          <a:sp3d>
            <a:bevelT w="50800" h="50800"/>
          </a:sp3d>
        </p:spPr>
        <p:txBody>
          <a:bodyPr>
            <a:normAutofit/>
            <a:flatTx/>
          </a:bodyPr>
          <a:lstStyle>
            <a:lvl1pPr marL="0" indent="0" algn="ctr">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smtClean="0"/>
              <a:t>Click icon to add picture</a:t>
            </a:r>
            <a:endParaRPr lang="en-US" dirty="0"/>
          </a:p>
        </p:txBody>
      </p:sp>
      <p:sp>
        <p:nvSpPr>
          <p:cNvPr id="4" name="Text Placeholder 3"/>
          <p:cNvSpPr>
            <a:spLocks noGrp="1"/>
          </p:cNvSpPr>
          <p:nvPr>
            <p:ph type="body" sz="half" idx="2"/>
          </p:nvPr>
        </p:nvSpPr>
        <p:spPr>
          <a:xfrm>
            <a:off x="877887" y="1010486"/>
            <a:ext cx="3694114" cy="2163020"/>
          </a:xfrm>
        </p:spPr>
        <p:txBody>
          <a:bodyPr anchor="b"/>
          <a:lstStyle>
            <a:lvl1pPr marL="182880" indent="-182880">
              <a:buFont typeface="Georgia" pitchFamily="18" charset="0"/>
              <a:buChar char="*"/>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A1B4A38-D43D-4057-BAA3-06DE869380A5}" type="datetimeFigureOut">
              <a:rPr lang="en-US" smtClean="0"/>
              <a:pPr/>
              <a:t>11/17/2016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104D55E9-CD7C-4696-9B4B-2CBC1968E6B0}" type="slidenum">
              <a:rPr lang="en-US" smtClean="0"/>
              <a:pPr/>
              <a:t>‹#›</a:t>
            </a:fld>
            <a:endParaRPr lang="en-US" dirty="0"/>
          </a:p>
        </p:txBody>
      </p:sp>
      <p:sp>
        <p:nvSpPr>
          <p:cNvPr id="2" name="Title 1"/>
          <p:cNvSpPr>
            <a:spLocks noGrp="1"/>
          </p:cNvSpPr>
          <p:nvPr>
            <p:ph type="title"/>
          </p:nvPr>
        </p:nvSpPr>
        <p:spPr>
          <a:xfrm>
            <a:off x="727268" y="4464421"/>
            <a:ext cx="6383538" cy="1143000"/>
          </a:xfrm>
        </p:spPr>
        <p:txBody>
          <a:bodyPr anchor="b">
            <a:noAutofit/>
          </a:bodyPr>
          <a:lstStyle>
            <a:lvl1pPr algn="l">
              <a:defRPr sz="4600" b="1"/>
            </a:lvl1pPr>
          </a:lstStyle>
          <a:p>
            <a:r>
              <a:rPr lang="en-US" smtClean="0"/>
              <a:t>Click to edit Master title style</a:t>
            </a:r>
            <a:endParaRPr lang="en-US" dirty="0"/>
          </a:p>
        </p:txBody>
      </p:sp>
    </p:spTree>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7" name="Rectangle 6"/>
          <p:cNvSpPr/>
          <p:nvPr/>
        </p:nvSpPr>
        <p:spPr>
          <a:xfrm>
            <a:off x="0" y="5105400"/>
            <a:ext cx="9144000" cy="1752600"/>
          </a:xfrm>
          <a:prstGeom prst="rect">
            <a:avLst/>
          </a:prstGeom>
          <a:gradFill>
            <a:gsLst>
              <a:gs pos="0">
                <a:schemeClr val="bg1">
                  <a:alpha val="91000"/>
                </a:schemeClr>
              </a:gs>
              <a:gs pos="37000">
                <a:schemeClr val="bg1">
                  <a:alpha val="76000"/>
                </a:schemeClr>
              </a:gs>
              <a:gs pos="100000">
                <a:schemeClr val="bg2">
                  <a:alpha val="79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p:cNvSpPr/>
          <p:nvPr/>
        </p:nvSpPr>
        <p:spPr>
          <a:xfrm>
            <a:off x="0" y="0"/>
            <a:ext cx="9144000" cy="5105400"/>
          </a:xfrm>
          <a:prstGeom prst="rect">
            <a:avLst/>
          </a:prstGeom>
          <a:gradFill flip="none" rotWithShape="1">
            <a:gsLst>
              <a:gs pos="0">
                <a:schemeClr val="bg1">
                  <a:alpha val="89000"/>
                </a:schemeClr>
              </a:gs>
              <a:gs pos="48000">
                <a:schemeClr val="bg1">
                  <a:alpha val="62000"/>
                </a:schemeClr>
              </a:gs>
              <a:gs pos="100000">
                <a:schemeClr val="bg2">
                  <a:alpha val="7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p:cNvSpPr/>
          <p:nvPr/>
        </p:nvSpPr>
        <p:spPr>
          <a:xfrm>
            <a:off x="0" y="3768304"/>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Oval 9"/>
          <p:cNvSpPr/>
          <p:nvPr/>
        </p:nvSpPr>
        <p:spPr>
          <a:xfrm>
            <a:off x="0" y="1600200"/>
            <a:ext cx="9144000" cy="5105400"/>
          </a:xfrm>
          <a:prstGeom prst="ellipse">
            <a:avLst/>
          </a:prstGeom>
          <a:gradFill flip="none" rotWithShape="1">
            <a:gsLst>
              <a:gs pos="0">
                <a:schemeClr val="bg1"/>
              </a:gs>
              <a:gs pos="56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Placeholder 1"/>
          <p:cNvSpPr>
            <a:spLocks noGrp="1"/>
          </p:cNvSpPr>
          <p:nvPr>
            <p:ph type="title"/>
          </p:nvPr>
        </p:nvSpPr>
        <p:spPr>
          <a:xfrm>
            <a:off x="1793289" y="4372168"/>
            <a:ext cx="6512511" cy="1143000"/>
          </a:xfrm>
          <a:prstGeom prst="rect">
            <a:avLst/>
          </a:prstGeom>
          <a:effectLst/>
        </p:spPr>
        <p:txBody>
          <a:bodyPr vert="horz" lIns="91440" tIns="45720" rIns="91440" bIns="45720" rtlCol="0" anchor="t" anchorCtr="0">
            <a:noAutofit/>
          </a:bodyPr>
          <a:lstStyle/>
          <a:p>
            <a:r>
              <a:rPr lang="en-US" smtClean="0"/>
              <a:t>Click to edit Master title style</a:t>
            </a:r>
            <a:endParaRPr lang="en-US" dirty="0"/>
          </a:p>
        </p:txBody>
      </p:sp>
      <p:sp>
        <p:nvSpPr>
          <p:cNvPr id="3" name="Text Placeholder 2"/>
          <p:cNvSpPr>
            <a:spLocks noGrp="1"/>
          </p:cNvSpPr>
          <p:nvPr>
            <p:ph type="body" idx="1"/>
          </p:nvPr>
        </p:nvSpPr>
        <p:spPr>
          <a:xfrm>
            <a:off x="1143000" y="732260"/>
            <a:ext cx="6400800" cy="347472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6172200" y="6172200"/>
            <a:ext cx="2514600" cy="365125"/>
          </a:xfrm>
          <a:prstGeom prst="rect">
            <a:avLst/>
          </a:prstGeom>
        </p:spPr>
        <p:txBody>
          <a:bodyPr vert="horz" lIns="91440" tIns="45720" rIns="91440" bIns="45720" rtlCol="0" anchor="ctr"/>
          <a:lstStyle>
            <a:lvl1pPr algn="r">
              <a:defRPr sz="1100" b="1">
                <a:solidFill>
                  <a:schemeClr val="tx1">
                    <a:lumMod val="50000"/>
                    <a:lumOff val="50000"/>
                  </a:schemeClr>
                </a:solidFill>
              </a:defRPr>
            </a:lvl1pPr>
          </a:lstStyle>
          <a:p>
            <a:fld id="{2A1B4A38-D43D-4057-BAA3-06DE869380A5}" type="datetimeFigureOut">
              <a:rPr lang="en-US" smtClean="0"/>
              <a:pPr/>
              <a:t>11/17/2016</a:t>
            </a:fld>
            <a:endParaRPr lang="en-US" dirty="0"/>
          </a:p>
        </p:txBody>
      </p:sp>
      <p:sp>
        <p:nvSpPr>
          <p:cNvPr id="5" name="Footer Placeholder 4"/>
          <p:cNvSpPr>
            <a:spLocks noGrp="1"/>
          </p:cNvSpPr>
          <p:nvPr>
            <p:ph type="ftr" sz="quarter" idx="3"/>
          </p:nvPr>
        </p:nvSpPr>
        <p:spPr>
          <a:xfrm>
            <a:off x="457199" y="6172200"/>
            <a:ext cx="3352801" cy="365125"/>
          </a:xfrm>
          <a:prstGeom prst="rect">
            <a:avLst/>
          </a:prstGeom>
        </p:spPr>
        <p:txBody>
          <a:bodyPr vert="horz" lIns="91440" tIns="45720" rIns="91440" bIns="45720" rtlCol="0" anchor="ctr"/>
          <a:lstStyle>
            <a:lvl1pPr algn="l">
              <a:defRPr sz="1100" b="1">
                <a:solidFill>
                  <a:schemeClr val="tx1">
                    <a:lumMod val="50000"/>
                    <a:lumOff val="50000"/>
                  </a:schemeClr>
                </a:solidFill>
              </a:defRPr>
            </a:lvl1pPr>
          </a:lstStyle>
          <a:p>
            <a:endParaRPr lang="en-US" dirty="0"/>
          </a:p>
        </p:txBody>
      </p:sp>
      <p:sp>
        <p:nvSpPr>
          <p:cNvPr id="6" name="Slide Number Placeholder 5"/>
          <p:cNvSpPr>
            <a:spLocks noGrp="1"/>
          </p:cNvSpPr>
          <p:nvPr>
            <p:ph type="sldNum" sz="quarter" idx="4"/>
          </p:nvPr>
        </p:nvSpPr>
        <p:spPr>
          <a:xfrm>
            <a:off x="3810000" y="6172200"/>
            <a:ext cx="1828800" cy="365125"/>
          </a:xfrm>
          <a:prstGeom prst="rect">
            <a:avLst/>
          </a:prstGeom>
        </p:spPr>
        <p:txBody>
          <a:bodyPr vert="horz" lIns="91440" tIns="45720" rIns="91440" bIns="45720" rtlCol="0" anchor="ctr"/>
          <a:lstStyle>
            <a:lvl1pPr algn="ctr">
              <a:defRPr sz="1200" b="1">
                <a:solidFill>
                  <a:schemeClr val="tx1">
                    <a:lumMod val="50000"/>
                    <a:lumOff val="50000"/>
                  </a:schemeClr>
                </a:solidFill>
              </a:defRPr>
            </a:lvl1pPr>
          </a:lstStyle>
          <a:p>
            <a:fld id="{104D55E9-CD7C-4696-9B4B-2CBC1968E6B0}"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iming>
    <p:tnLst>
      <p:par>
        <p:cTn id="1" dur="indefinite" restart="never" nodeType="tmRoot"/>
      </p:par>
    </p:tnLst>
  </p:timing>
  <p:txStyles>
    <p:titleStyle>
      <a:lvl1pPr marL="320040" indent="-320040" algn="r" defTabSz="914400" rtl="0" eaLnBrk="1" latinLnBrk="0" hangingPunct="1">
        <a:spcBef>
          <a:spcPct val="0"/>
        </a:spcBef>
        <a:buClr>
          <a:schemeClr val="accent6">
            <a:lumMod val="75000"/>
          </a:schemeClr>
        </a:buClr>
        <a:buSzPct val="128000"/>
        <a:buFont typeface="Georgia" pitchFamily="18" charset="0"/>
        <a:buChar char="*"/>
        <a:defRPr sz="4600" b="1" i="0" kern="1200">
          <a:gradFill>
            <a:gsLst>
              <a:gs pos="0">
                <a:schemeClr val="tx1"/>
              </a:gs>
              <a:gs pos="40000">
                <a:schemeClr val="tx1">
                  <a:lumMod val="75000"/>
                  <a:lumOff val="25000"/>
                </a:schemeClr>
              </a:gs>
              <a:gs pos="100000">
                <a:schemeClr val="tx2">
                  <a:alpha val="65000"/>
                </a:schemeClr>
              </a:gs>
            </a:gsLst>
            <a:lin ang="5400000" scaled="0"/>
          </a:gradFill>
          <a:effectLst>
            <a:reflection blurRad="6350" stA="55000" endA="300" endPos="45500" dir="5400000" sy="-100000" algn="bl" rotWithShape="0"/>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2860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2200" kern="1200">
          <a:solidFill>
            <a:schemeClr val="tx1">
              <a:lumMod val="75000"/>
              <a:lumOff val="25000"/>
            </a:schemeClr>
          </a:solidFill>
          <a:latin typeface="+mn-lt"/>
          <a:ea typeface="+mn-ea"/>
          <a:cs typeface="+mn-cs"/>
        </a:defRPr>
      </a:lvl1pPr>
      <a:lvl2pPr marL="54864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2000" kern="1200">
          <a:solidFill>
            <a:schemeClr val="tx1">
              <a:lumMod val="75000"/>
              <a:lumOff val="25000"/>
            </a:schemeClr>
          </a:solidFill>
          <a:latin typeface="+mn-lt"/>
          <a:ea typeface="+mn-ea"/>
          <a:cs typeface="+mn-cs"/>
        </a:defRPr>
      </a:lvl2pPr>
      <a:lvl3pPr marL="82296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800" kern="1200">
          <a:solidFill>
            <a:schemeClr val="tx1">
              <a:lumMod val="75000"/>
              <a:lumOff val="25000"/>
            </a:schemeClr>
          </a:solidFill>
          <a:latin typeface="+mn-lt"/>
          <a:ea typeface="+mn-ea"/>
          <a:cs typeface="+mn-cs"/>
        </a:defRPr>
      </a:lvl3pPr>
      <a:lvl4pPr marL="109728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600" kern="1200">
          <a:solidFill>
            <a:schemeClr val="tx1">
              <a:lumMod val="75000"/>
              <a:lumOff val="25000"/>
            </a:schemeClr>
          </a:solidFill>
          <a:latin typeface="+mn-lt"/>
          <a:ea typeface="+mn-ea"/>
          <a:cs typeface="+mn-cs"/>
        </a:defRPr>
      </a:lvl4pPr>
      <a:lvl5pPr marL="1389888"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5pPr>
      <a:lvl6pPr marL="1664208"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6pPr>
      <a:lvl7pPr marL="196596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7pPr>
      <a:lvl8pPr marL="228600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8pPr>
      <a:lvl9pPr marL="2587752"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3.jpeg"/><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4267200"/>
            <a:ext cx="6400800" cy="1371600"/>
          </a:xfrm>
        </p:spPr>
        <p:txBody>
          <a:bodyPr>
            <a:normAutofit/>
          </a:bodyPr>
          <a:lstStyle/>
          <a:p>
            <a:pPr algn="ctr"/>
            <a:r>
              <a:rPr lang="en-US" sz="1600" b="1" dirty="0" smtClean="0">
                <a:solidFill>
                  <a:schemeClr val="tx1"/>
                </a:solidFill>
              </a:rPr>
              <a:t>Sponsored by Powers Pyles Sutter &amp; Verville PC</a:t>
            </a:r>
          </a:p>
          <a:p>
            <a:pPr algn="ctr"/>
            <a:r>
              <a:rPr lang="en-US" sz="1600" b="1" dirty="0" smtClean="0">
                <a:solidFill>
                  <a:schemeClr val="tx1"/>
                </a:solidFill>
              </a:rPr>
              <a:t>And</a:t>
            </a:r>
          </a:p>
          <a:p>
            <a:pPr algn="ctr"/>
            <a:r>
              <a:rPr lang="en-US" sz="1600" b="1" dirty="0" smtClean="0">
                <a:solidFill>
                  <a:schemeClr val="tx1"/>
                </a:solidFill>
              </a:rPr>
              <a:t>Frank Batten School at University of Virginia</a:t>
            </a:r>
            <a:endParaRPr lang="en-US" sz="1600" b="1" dirty="0">
              <a:solidFill>
                <a:schemeClr val="tx1"/>
              </a:solidFill>
            </a:endParaRPr>
          </a:p>
        </p:txBody>
      </p:sp>
      <p:sp>
        <p:nvSpPr>
          <p:cNvPr id="2" name="Title 1"/>
          <p:cNvSpPr>
            <a:spLocks noGrp="1"/>
          </p:cNvSpPr>
          <p:nvPr>
            <p:ph type="ctrTitle"/>
          </p:nvPr>
        </p:nvSpPr>
        <p:spPr>
          <a:xfrm>
            <a:off x="685800" y="2114728"/>
            <a:ext cx="7772400" cy="2228672"/>
          </a:xfrm>
          <a:noFill/>
        </p:spPr>
        <p:txBody>
          <a:bodyPr>
            <a:normAutofit fontScale="90000"/>
          </a:bodyPr>
          <a:lstStyle/>
          <a:p>
            <a:pPr marL="182880" indent="0" algn="ctr">
              <a:buNone/>
            </a:pPr>
            <a:r>
              <a:rPr lang="en-US" sz="3700" b="1" dirty="0" smtClean="0">
                <a:solidFill>
                  <a:schemeClr val="tx1"/>
                </a:solidFill>
                <a:effectLst/>
                <a:latin typeface="Calibri" panose="020F0502020204030204" pitchFamily="34" charset="0"/>
              </a:rPr>
              <a:t>Introduction and Objectives</a:t>
            </a:r>
            <a:r>
              <a:rPr lang="en-US" sz="2000" b="1" dirty="0" smtClean="0">
                <a:solidFill>
                  <a:schemeClr val="tx1"/>
                </a:solidFill>
                <a:effectLst/>
                <a:latin typeface="Calibri" panose="020F0502020204030204" pitchFamily="34" charset="0"/>
              </a:rPr>
              <a:t/>
            </a:r>
            <a:br>
              <a:rPr lang="en-US" sz="2000" b="1" dirty="0" smtClean="0">
                <a:solidFill>
                  <a:schemeClr val="tx1"/>
                </a:solidFill>
                <a:effectLst/>
                <a:latin typeface="Calibri" panose="020F0502020204030204" pitchFamily="34" charset="0"/>
              </a:rPr>
            </a:br>
            <a:r>
              <a:rPr lang="en-US" sz="2700" b="1" dirty="0" smtClean="0">
                <a:solidFill>
                  <a:schemeClr val="tx1"/>
                </a:solidFill>
                <a:effectLst/>
                <a:latin typeface="Calibri" panose="020F0502020204030204" pitchFamily="34" charset="0"/>
              </a:rPr>
              <a:t>Jim Pyles</a:t>
            </a:r>
            <a:r>
              <a:rPr lang="en-US" sz="2000" b="1" dirty="0" smtClean="0">
                <a:solidFill>
                  <a:schemeClr val="tx1"/>
                </a:solidFill>
                <a:effectLst/>
                <a:latin typeface="Calibri" panose="020F0502020204030204" pitchFamily="34" charset="0"/>
              </a:rPr>
              <a:t/>
            </a:r>
            <a:br>
              <a:rPr lang="en-US" sz="2000" b="1" dirty="0" smtClean="0">
                <a:solidFill>
                  <a:schemeClr val="tx1"/>
                </a:solidFill>
                <a:effectLst/>
                <a:latin typeface="Calibri" panose="020F0502020204030204" pitchFamily="34" charset="0"/>
              </a:rPr>
            </a:br>
            <a:r>
              <a:rPr lang="en-US" sz="2000" b="1" dirty="0" smtClean="0">
                <a:solidFill>
                  <a:schemeClr val="tx1"/>
                </a:solidFill>
                <a:effectLst/>
                <a:latin typeface="Calibri" panose="020F0502020204030204" pitchFamily="34" charset="0"/>
              </a:rPr>
              <a:t>Co-Founder, Principal: Powers Pyles Sutter &amp; Verville, P.C. </a:t>
            </a:r>
            <a:br>
              <a:rPr lang="en-US" sz="2000" b="1" dirty="0" smtClean="0">
                <a:solidFill>
                  <a:schemeClr val="tx1"/>
                </a:solidFill>
                <a:effectLst/>
                <a:latin typeface="Calibri" panose="020F0502020204030204" pitchFamily="34" charset="0"/>
              </a:rPr>
            </a:br>
            <a:r>
              <a:rPr lang="en-US" sz="2000" b="1" dirty="0" smtClean="0">
                <a:solidFill>
                  <a:schemeClr val="tx1"/>
                </a:solidFill>
                <a:effectLst/>
                <a:latin typeface="Calibri" panose="020F0502020204030204" pitchFamily="34" charset="0"/>
              </a:rPr>
              <a:t>November 18, 2016</a:t>
            </a:r>
            <a:br>
              <a:rPr lang="en-US" sz="2000" b="1" dirty="0" smtClean="0">
                <a:solidFill>
                  <a:schemeClr val="tx1"/>
                </a:solidFill>
                <a:effectLst/>
                <a:latin typeface="Calibri" panose="020F0502020204030204" pitchFamily="34" charset="0"/>
              </a:rPr>
            </a:br>
            <a:r>
              <a:rPr lang="en-US" sz="2000" b="1" dirty="0" smtClean="0">
                <a:solidFill>
                  <a:schemeClr val="tx1"/>
                </a:solidFill>
                <a:effectLst/>
                <a:latin typeface="Calibri" panose="020F0502020204030204" pitchFamily="34" charset="0"/>
              </a:rPr>
              <a:t>10:00 a.m. to 2:00 p.m.</a:t>
            </a:r>
            <a:br>
              <a:rPr lang="en-US" sz="2000" b="1" dirty="0" smtClean="0">
                <a:solidFill>
                  <a:schemeClr val="tx1"/>
                </a:solidFill>
                <a:effectLst/>
                <a:latin typeface="Calibri" panose="020F0502020204030204" pitchFamily="34" charset="0"/>
              </a:rPr>
            </a:br>
            <a:r>
              <a:rPr lang="en-US" sz="2000" b="1" dirty="0" smtClean="0">
                <a:solidFill>
                  <a:schemeClr val="tx1"/>
                </a:solidFill>
                <a:effectLst/>
                <a:latin typeface="Calibri" panose="020F0502020204030204" pitchFamily="34" charset="0"/>
              </a:rPr>
              <a:t>325 Russell Senate Office Building</a:t>
            </a:r>
            <a:endParaRPr lang="en-US" sz="2000" b="1" dirty="0">
              <a:solidFill>
                <a:schemeClr val="tx1"/>
              </a:solidFill>
              <a:effectLst/>
              <a:latin typeface="Calibri" panose="020F0502020204030204" pitchFamily="34" charset="0"/>
            </a:endParaRPr>
          </a:p>
        </p:txBody>
      </p:sp>
      <p:sp>
        <p:nvSpPr>
          <p:cNvPr id="4" name="Text Box 2"/>
          <p:cNvSpPr txBox="1">
            <a:spLocks noChangeArrowheads="1"/>
          </p:cNvSpPr>
          <p:nvPr/>
        </p:nvSpPr>
        <p:spPr bwMode="auto">
          <a:xfrm>
            <a:off x="457200" y="533401"/>
            <a:ext cx="8229600" cy="1329595"/>
          </a:xfrm>
          <a:prstGeom prst="rect">
            <a:avLst/>
          </a:prstGeom>
          <a:solidFill>
            <a:srgbClr val="FFFFFF"/>
          </a:solidFill>
          <a:ln w="9525">
            <a:solidFill>
              <a:srgbClr val="000000"/>
            </a:solidFill>
            <a:miter lim="800000"/>
            <a:headEnd/>
            <a:tailEnd/>
          </a:ln>
        </p:spPr>
        <p:txBody>
          <a:bodyPr rot="0" vert="horz" wrap="square" lIns="91440" tIns="45720" rIns="91440" bIns="45720" anchor="t" anchorCtr="0">
            <a:spAutoFit/>
          </a:bodyPr>
          <a:lstStyle/>
          <a:p>
            <a:pPr marL="0" marR="0" algn="ctr">
              <a:lnSpc>
                <a:spcPct val="120000"/>
              </a:lnSpc>
              <a:spcBef>
                <a:spcPts val="0"/>
              </a:spcBef>
              <a:spcAft>
                <a:spcPts val="0"/>
              </a:spcAft>
            </a:pPr>
            <a:r>
              <a:rPr lang="en-US" sz="4000" b="1" i="0" dirty="0">
                <a:solidFill>
                  <a:srgbClr val="862B02"/>
                </a:solidFill>
                <a:effectLst/>
                <a:latin typeface="Calibri"/>
                <a:ea typeface="Times New Roman"/>
                <a:cs typeface="Times New Roman"/>
              </a:rPr>
              <a:t>HEALTH CARE SYMPOSIUM</a:t>
            </a:r>
            <a:endParaRPr lang="en-US" sz="4000" i="1" dirty="0">
              <a:effectLst/>
              <a:latin typeface="Calibri"/>
              <a:ea typeface="Times New Roman"/>
              <a:cs typeface="Times New Roman"/>
            </a:endParaRPr>
          </a:p>
          <a:p>
            <a:pPr marL="0" marR="0" algn="ctr">
              <a:lnSpc>
                <a:spcPct val="120000"/>
              </a:lnSpc>
              <a:spcBef>
                <a:spcPts val="0"/>
              </a:spcBef>
              <a:spcAft>
                <a:spcPts val="0"/>
              </a:spcAft>
            </a:pPr>
            <a:r>
              <a:rPr lang="en-US" sz="2700" b="1" i="0" dirty="0">
                <a:effectLst/>
                <a:latin typeface="Calibri"/>
                <a:ea typeface="Times New Roman"/>
                <a:cs typeface="Times New Roman"/>
              </a:rPr>
              <a:t>“Health Reform:  Where Are We; Where Are We Going?”</a:t>
            </a:r>
            <a:endParaRPr lang="en-US" sz="2700" i="1" dirty="0">
              <a:effectLst/>
              <a:latin typeface="Calibri"/>
              <a:ea typeface="Times New Roman"/>
              <a:cs typeface="Times New Roman"/>
            </a:endParaRPr>
          </a:p>
        </p:txBody>
      </p:sp>
      <p:pic>
        <p:nvPicPr>
          <p:cNvPr id="5" name="Picture 4"/>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981200" y="5888941"/>
            <a:ext cx="1325880" cy="365760"/>
          </a:xfrm>
          <a:prstGeom prst="rect">
            <a:avLst/>
          </a:prstGeom>
          <a:noFill/>
        </p:spPr>
      </p:pic>
      <p:pic>
        <p:nvPicPr>
          <p:cNvPr id="6" name="Picture 5"/>
          <p:cNvPicPr/>
          <p:nvPr/>
        </p:nvPicPr>
        <p:blipFill>
          <a:blip r:embed="rId3" cstate="print"/>
          <a:stretch>
            <a:fillRect/>
          </a:stretch>
        </p:blipFill>
        <p:spPr>
          <a:xfrm>
            <a:off x="4876800" y="5757814"/>
            <a:ext cx="3307080" cy="628015"/>
          </a:xfrm>
          <a:prstGeom prst="rect">
            <a:avLst/>
          </a:prstGeom>
        </p:spPr>
      </p:pic>
    </p:spTree>
    <p:extLst>
      <p:ext uri="{BB962C8B-B14F-4D97-AF65-F5344CB8AC3E}">
        <p14:creationId xmlns:p14="http://schemas.microsoft.com/office/powerpoint/2010/main" val="39487788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3"/>
          </p:nvPr>
        </p:nvSpPr>
        <p:spPr>
          <a:xfrm>
            <a:off x="4005853" y="304800"/>
            <a:ext cx="1981200" cy="457200"/>
          </a:xfrm>
        </p:spPr>
        <p:txBody>
          <a:bodyPr>
            <a:noAutofit/>
          </a:bodyPr>
          <a:lstStyle/>
          <a:p>
            <a:pPr marL="45720" indent="0">
              <a:buNone/>
            </a:pPr>
            <a:r>
              <a:rPr lang="en-US" sz="3600" b="1" dirty="0" smtClean="0">
                <a:solidFill>
                  <a:schemeClr val="tx1"/>
                </a:solidFill>
                <a:latin typeface="Calibri" panose="020F0502020204030204" pitchFamily="34" charset="0"/>
              </a:rPr>
              <a:t>Jim Pyles</a:t>
            </a:r>
          </a:p>
          <a:p>
            <a:pPr marL="45720" indent="0">
              <a:buNone/>
            </a:pPr>
            <a:endParaRPr lang="en-US" sz="2400" b="1" dirty="0" smtClean="0">
              <a:solidFill>
                <a:schemeClr val="tx1"/>
              </a:solidFill>
              <a:latin typeface="Calibri" panose="020F0502020204030204" pitchFamily="34" charset="0"/>
            </a:endParaRPr>
          </a:p>
        </p:txBody>
      </p:sp>
      <p:pic>
        <p:nvPicPr>
          <p:cNvPr id="1026" name="Picture 2" descr="C:\Users\Sarah.Blanchard\Desktop\JamesPyles.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57200" y="1066800"/>
            <a:ext cx="3048000" cy="3392028"/>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a:extLst/>
        </p:spPr>
      </p:pic>
      <p:pic>
        <p:nvPicPr>
          <p:cNvPr id="7" name="Picture 6"/>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981200" y="5888941"/>
            <a:ext cx="1325880" cy="365760"/>
          </a:xfrm>
          <a:prstGeom prst="rect">
            <a:avLst/>
          </a:prstGeom>
          <a:noFill/>
        </p:spPr>
      </p:pic>
      <p:pic>
        <p:nvPicPr>
          <p:cNvPr id="8" name="Picture 7"/>
          <p:cNvPicPr/>
          <p:nvPr/>
        </p:nvPicPr>
        <p:blipFill>
          <a:blip r:embed="rId4" cstate="print"/>
          <a:stretch>
            <a:fillRect/>
          </a:stretch>
        </p:blipFill>
        <p:spPr>
          <a:xfrm>
            <a:off x="4876800" y="5757814"/>
            <a:ext cx="3307080" cy="628015"/>
          </a:xfrm>
          <a:prstGeom prst="rect">
            <a:avLst/>
          </a:prstGeom>
        </p:spPr>
      </p:pic>
      <p:sp>
        <p:nvSpPr>
          <p:cNvPr id="6" name="TextBox 5"/>
          <p:cNvSpPr txBox="1"/>
          <p:nvPr/>
        </p:nvSpPr>
        <p:spPr>
          <a:xfrm>
            <a:off x="4038600" y="1363682"/>
            <a:ext cx="4800600" cy="3970318"/>
          </a:xfrm>
          <a:prstGeom prst="rect">
            <a:avLst/>
          </a:prstGeom>
          <a:noFill/>
        </p:spPr>
        <p:txBody>
          <a:bodyPr wrap="square" rtlCol="0">
            <a:spAutoFit/>
          </a:bodyPr>
          <a:lstStyle/>
          <a:p>
            <a:r>
              <a:rPr lang="en-US" b="1" dirty="0">
                <a:latin typeface="Calibri" panose="020F0502020204030204" pitchFamily="34" charset="0"/>
              </a:rPr>
              <a:t>Jim Pyles is a co-founder of </a:t>
            </a:r>
            <a:r>
              <a:rPr lang="en-US" b="1" dirty="0" smtClean="0">
                <a:latin typeface="Calibri" panose="020F0502020204030204" pitchFamily="34" charset="0"/>
              </a:rPr>
              <a:t>and a principal at Powers Pyles Sutter &amp; Verville. He has </a:t>
            </a:r>
            <a:r>
              <a:rPr lang="en-US" b="1" dirty="0">
                <a:latin typeface="Calibri" panose="020F0502020204030204" pitchFamily="34" charset="0"/>
              </a:rPr>
              <a:t>more than 40 years of experience in </a:t>
            </a:r>
            <a:r>
              <a:rPr lang="en-US" b="1" dirty="0" smtClean="0">
                <a:latin typeface="Calibri" panose="020F0502020204030204" pitchFamily="34" charset="0"/>
              </a:rPr>
              <a:t>health </a:t>
            </a:r>
            <a:r>
              <a:rPr lang="en-US" b="1" dirty="0">
                <a:latin typeface="Calibri" panose="020F0502020204030204" pitchFamily="34" charset="0"/>
              </a:rPr>
              <a:t>law and </a:t>
            </a:r>
            <a:r>
              <a:rPr lang="en-US" b="1" dirty="0" smtClean="0">
                <a:latin typeface="Calibri" panose="020F0502020204030204" pitchFamily="34" charset="0"/>
              </a:rPr>
              <a:t>policy, and he actively participates in </a:t>
            </a:r>
            <a:r>
              <a:rPr lang="en-US" b="1" dirty="0">
                <a:latin typeface="Calibri" panose="020F0502020204030204" pitchFamily="34" charset="0"/>
              </a:rPr>
              <a:t>health reform at </a:t>
            </a:r>
            <a:r>
              <a:rPr lang="en-US" b="1" dirty="0" smtClean="0">
                <a:latin typeface="Calibri" panose="020F0502020204030204" pitchFamily="34" charset="0"/>
              </a:rPr>
              <a:t>federal </a:t>
            </a:r>
            <a:r>
              <a:rPr lang="en-US" b="1" dirty="0">
                <a:latin typeface="Calibri" panose="020F0502020204030204" pitchFamily="34" charset="0"/>
              </a:rPr>
              <a:t>and state </a:t>
            </a:r>
            <a:r>
              <a:rPr lang="en-US" b="1" dirty="0" smtClean="0">
                <a:latin typeface="Calibri" panose="020F0502020204030204" pitchFamily="34" charset="0"/>
              </a:rPr>
              <a:t>levels. Nationally, he is known </a:t>
            </a:r>
            <a:r>
              <a:rPr lang="en-US" b="1" dirty="0">
                <a:latin typeface="Calibri" panose="020F0502020204030204" pitchFamily="34" charset="0"/>
              </a:rPr>
              <a:t>for his expertise </a:t>
            </a:r>
            <a:r>
              <a:rPr lang="en-US" b="1" dirty="0" smtClean="0">
                <a:latin typeface="Calibri" panose="020F0502020204030204" pitchFamily="34" charset="0"/>
              </a:rPr>
              <a:t>with legal </a:t>
            </a:r>
            <a:r>
              <a:rPr lang="en-US" b="1" dirty="0">
                <a:latin typeface="Calibri" panose="020F0502020204030204" pitchFamily="34" charset="0"/>
              </a:rPr>
              <a:t>issues related to health information technology and health information </a:t>
            </a:r>
            <a:r>
              <a:rPr lang="en-US" b="1" dirty="0" smtClean="0">
                <a:latin typeface="Calibri" panose="020F0502020204030204" pitchFamily="34" charset="0"/>
              </a:rPr>
              <a:t>privacy. </a:t>
            </a:r>
          </a:p>
          <a:p>
            <a:endParaRPr lang="en-US" b="1" dirty="0">
              <a:latin typeface="Calibri" panose="020F0502020204030204" pitchFamily="34" charset="0"/>
            </a:endParaRPr>
          </a:p>
          <a:p>
            <a:r>
              <a:rPr lang="en-US" b="1" dirty="0" smtClean="0">
                <a:latin typeface="Calibri" panose="020F0502020204030204" pitchFamily="34" charset="0"/>
              </a:rPr>
              <a:t>The Powers Pyles Sutter &amp; Verville Healthcare Group represents healthcare entities of all sizes and practices, working </a:t>
            </a:r>
            <a:r>
              <a:rPr lang="en-US" b="1" dirty="0">
                <a:latin typeface="Calibri" panose="020F0502020204030204" pitchFamily="34" charset="0"/>
              </a:rPr>
              <a:t>to influence legislative and administrative </a:t>
            </a:r>
            <a:r>
              <a:rPr lang="en-US" b="1" dirty="0" smtClean="0">
                <a:latin typeface="Calibri" panose="020F0502020204030204" pitchFamily="34" charset="0"/>
              </a:rPr>
              <a:t>policy and to represent </a:t>
            </a:r>
            <a:r>
              <a:rPr lang="en-US" b="1" dirty="0">
                <a:latin typeface="Calibri" panose="020F0502020204030204" pitchFamily="34" charset="0"/>
              </a:rPr>
              <a:t>their </a:t>
            </a:r>
            <a:r>
              <a:rPr lang="en-US" b="1" dirty="0" smtClean="0">
                <a:latin typeface="Calibri" panose="020F0502020204030204" pitchFamily="34" charset="0"/>
              </a:rPr>
              <a:t>clients’ interest before the courts and agencies. </a:t>
            </a:r>
            <a:endParaRPr lang="en-US" b="1" dirty="0">
              <a:latin typeface="Calibri" panose="020F0502020204030204" pitchFamily="34" charset="0"/>
            </a:endParaRPr>
          </a:p>
        </p:txBody>
      </p:sp>
      <p:sp>
        <p:nvSpPr>
          <p:cNvPr id="9" name="Rectangle 8"/>
          <p:cNvSpPr/>
          <p:nvPr/>
        </p:nvSpPr>
        <p:spPr>
          <a:xfrm>
            <a:off x="457200" y="4648200"/>
            <a:ext cx="3124200" cy="923330"/>
          </a:xfrm>
          <a:prstGeom prst="rect">
            <a:avLst/>
          </a:prstGeom>
        </p:spPr>
        <p:txBody>
          <a:bodyPr wrap="square">
            <a:spAutoFit/>
          </a:bodyPr>
          <a:lstStyle/>
          <a:p>
            <a:pPr marL="45720"/>
            <a:r>
              <a:rPr lang="en-US" b="1" dirty="0">
                <a:latin typeface="Calibri" panose="020F0502020204030204" pitchFamily="34" charset="0"/>
              </a:rPr>
              <a:t>(202) </a:t>
            </a:r>
            <a:r>
              <a:rPr lang="en-US" b="1" dirty="0" smtClean="0">
                <a:latin typeface="Calibri" panose="020F0502020204030204" pitchFamily="34" charset="0"/>
              </a:rPr>
              <a:t>872-6731</a:t>
            </a:r>
            <a:endParaRPr lang="en-US" b="1" dirty="0">
              <a:latin typeface="Calibri" panose="020F0502020204030204" pitchFamily="34" charset="0"/>
            </a:endParaRPr>
          </a:p>
          <a:p>
            <a:pPr marL="45720" indent="0">
              <a:buNone/>
            </a:pPr>
            <a:r>
              <a:rPr lang="en-US" b="1" dirty="0" smtClean="0">
                <a:latin typeface="Calibri" panose="020F0502020204030204" pitchFamily="34" charset="0"/>
              </a:rPr>
              <a:t>Jim.Pyles@PowersLaw.com</a:t>
            </a:r>
            <a:endParaRPr lang="en-US" b="1" dirty="0">
              <a:latin typeface="Calibri" panose="020F0502020204030204" pitchFamily="34" charset="0"/>
            </a:endParaRPr>
          </a:p>
          <a:p>
            <a:pPr marL="45720" indent="0">
              <a:buNone/>
            </a:pPr>
            <a:r>
              <a:rPr lang="en-US" b="1" dirty="0" smtClean="0">
                <a:latin typeface="Calibri" panose="020F0502020204030204" pitchFamily="34" charset="0"/>
              </a:rPr>
              <a:t>www.powerslaw.com </a:t>
            </a:r>
            <a:endParaRPr lang="en-US" b="1" dirty="0">
              <a:latin typeface="Calibri" panose="020F0502020204030204" pitchFamily="34" charset="0"/>
            </a:endParaRPr>
          </a:p>
        </p:txBody>
      </p:sp>
      <p:sp>
        <p:nvSpPr>
          <p:cNvPr id="10" name="TextBox 9"/>
          <p:cNvSpPr txBox="1"/>
          <p:nvPr/>
        </p:nvSpPr>
        <p:spPr>
          <a:xfrm>
            <a:off x="4038600" y="838200"/>
            <a:ext cx="3505200" cy="369332"/>
          </a:xfrm>
          <a:prstGeom prst="rect">
            <a:avLst/>
          </a:prstGeom>
          <a:noFill/>
        </p:spPr>
        <p:txBody>
          <a:bodyPr wrap="square" rtlCol="0">
            <a:spAutoFit/>
          </a:bodyPr>
          <a:lstStyle/>
          <a:p>
            <a:r>
              <a:rPr lang="en-US" b="1" dirty="0">
                <a:latin typeface="Calibri" panose="020F0502020204030204" pitchFamily="34" charset="0"/>
              </a:rPr>
              <a:t>Powers Pyles Sutter &amp; </a:t>
            </a:r>
            <a:r>
              <a:rPr lang="en-US" b="1" dirty="0" smtClean="0">
                <a:latin typeface="Calibri" panose="020F0502020204030204" pitchFamily="34" charset="0"/>
              </a:rPr>
              <a:t>Verville</a:t>
            </a:r>
            <a:endParaRPr lang="en-US" b="1" dirty="0">
              <a:latin typeface="Calibri" panose="020F0502020204030204" pitchFamily="34" charset="0"/>
            </a:endParaRPr>
          </a:p>
        </p:txBody>
      </p:sp>
      <p:cxnSp>
        <p:nvCxnSpPr>
          <p:cNvPr id="13" name="Straight Connector 12"/>
          <p:cNvCxnSpPr/>
          <p:nvPr/>
        </p:nvCxnSpPr>
        <p:spPr>
          <a:xfrm>
            <a:off x="4114800" y="1259681"/>
            <a:ext cx="4648200" cy="0"/>
          </a:xfrm>
          <a:prstGeom prst="line">
            <a:avLst/>
          </a:prstGeom>
          <a:ln w="15875"/>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4960811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429000" y="304800"/>
            <a:ext cx="2286000" cy="609600"/>
          </a:xfrm>
        </p:spPr>
        <p:txBody>
          <a:bodyPr/>
          <a:lstStyle/>
          <a:p>
            <a:pPr>
              <a:buNone/>
            </a:pPr>
            <a:r>
              <a:rPr lang="en-US" dirty="0" smtClean="0"/>
              <a:t>Agenda</a:t>
            </a:r>
            <a:endParaRPr lang="en-US" dirty="0"/>
          </a:p>
        </p:txBody>
      </p:sp>
      <p:sp>
        <p:nvSpPr>
          <p:cNvPr id="3" name="Content Placeholder 2"/>
          <p:cNvSpPr>
            <a:spLocks noGrp="1"/>
          </p:cNvSpPr>
          <p:nvPr>
            <p:ph sz="quarter" idx="13"/>
          </p:nvPr>
        </p:nvSpPr>
        <p:spPr>
          <a:xfrm>
            <a:off x="838200" y="1371600"/>
            <a:ext cx="7543800" cy="5029200"/>
          </a:xfrm>
        </p:spPr>
        <p:txBody>
          <a:bodyPr>
            <a:normAutofit/>
          </a:bodyPr>
          <a:lstStyle/>
          <a:p>
            <a:r>
              <a:rPr lang="en-US" sz="1400" dirty="0" smtClean="0"/>
              <a:t>Introduction and Objective</a:t>
            </a:r>
          </a:p>
          <a:p>
            <a:pPr lvl="1"/>
            <a:r>
              <a:rPr lang="en-US" sz="1200" dirty="0" smtClean="0"/>
              <a:t>10:10-10:05 am – Jim Pyles </a:t>
            </a:r>
          </a:p>
          <a:p>
            <a:pPr lvl="1"/>
            <a:r>
              <a:rPr lang="en-US" sz="1200" dirty="0" smtClean="0"/>
              <a:t>10:05-10:10 am – Michael D. Williams, MD, FACS</a:t>
            </a:r>
          </a:p>
          <a:p>
            <a:r>
              <a:rPr lang="en-US" sz="1400" dirty="0" smtClean="0"/>
              <a:t>Congressional Perspective, Senate Staff</a:t>
            </a:r>
          </a:p>
          <a:p>
            <a:pPr lvl="1"/>
            <a:r>
              <a:rPr lang="en-US" sz="1200" dirty="0" smtClean="0"/>
              <a:t>10:10-10:25 am – Marvin Figueroa, Kristin Malloy, Sarah Schmidt, MPH</a:t>
            </a:r>
          </a:p>
          <a:p>
            <a:r>
              <a:rPr lang="en-US" sz="1400" dirty="0" smtClean="0"/>
              <a:t>Presentation</a:t>
            </a:r>
          </a:p>
          <a:p>
            <a:pPr lvl="1"/>
            <a:r>
              <a:rPr lang="en-US" sz="1200" dirty="0" smtClean="0"/>
              <a:t>10:25-11:00 am – Christine </a:t>
            </a:r>
            <a:r>
              <a:rPr lang="en-US" sz="1200" dirty="0" err="1" smtClean="0"/>
              <a:t>Eibner</a:t>
            </a:r>
            <a:endParaRPr lang="en-US" sz="1200" dirty="0" smtClean="0"/>
          </a:p>
          <a:p>
            <a:pPr lvl="1"/>
            <a:r>
              <a:rPr lang="en-US" sz="1200" dirty="0" smtClean="0"/>
              <a:t>11:00-11:35 am – Bob Berenson</a:t>
            </a:r>
          </a:p>
          <a:p>
            <a:r>
              <a:rPr lang="en-US" sz="1400" dirty="0" smtClean="0"/>
              <a:t>Presentation</a:t>
            </a:r>
          </a:p>
          <a:p>
            <a:pPr lvl="1"/>
            <a:r>
              <a:rPr lang="en-US" sz="1200" dirty="0" smtClean="0"/>
              <a:t>11:35 am-12:10 pm – Kevin </a:t>
            </a:r>
            <a:r>
              <a:rPr lang="en-US" sz="1200" dirty="0" err="1" smtClean="0"/>
              <a:t>Counihan</a:t>
            </a:r>
            <a:endParaRPr lang="en-US" sz="1200" dirty="0" smtClean="0"/>
          </a:p>
          <a:p>
            <a:pPr lvl="1"/>
            <a:r>
              <a:rPr lang="en-US" sz="1200" dirty="0" smtClean="0"/>
              <a:t>12:10-12:15 pm – [Box lunches to be obtained during seat of next panel]</a:t>
            </a:r>
          </a:p>
          <a:p>
            <a:r>
              <a:rPr lang="en-US" sz="1400" dirty="0" smtClean="0"/>
              <a:t>Panel #1</a:t>
            </a:r>
          </a:p>
          <a:p>
            <a:pPr lvl="1"/>
            <a:r>
              <a:rPr lang="en-US" sz="1200" dirty="0" smtClean="0"/>
              <a:t>12:15-12:30 pm – Michael D. Williams, MD, FACS</a:t>
            </a:r>
          </a:p>
          <a:p>
            <a:pPr lvl="1"/>
            <a:r>
              <a:rPr lang="en-US" sz="1200" dirty="0" smtClean="0"/>
              <a:t>12:30-12:45 pm – Margaret (Mimi) F. Riley, JD </a:t>
            </a:r>
          </a:p>
          <a:p>
            <a:r>
              <a:rPr lang="en-US" sz="1400" dirty="0" smtClean="0"/>
              <a:t>Panel #2</a:t>
            </a:r>
          </a:p>
          <a:p>
            <a:pPr lvl="1"/>
            <a:r>
              <a:rPr lang="en-US" sz="1200" dirty="0" smtClean="0"/>
              <a:t>1:00-1:40 - Margaret C. </a:t>
            </a:r>
            <a:r>
              <a:rPr lang="en-US" sz="1200" dirty="0" err="1" smtClean="0"/>
              <a:t>Tracci</a:t>
            </a:r>
            <a:r>
              <a:rPr lang="en-US" sz="1200" dirty="0" smtClean="0"/>
              <a:t>, MD, JD; Brooke Lehmann; Mary Margaret Frank, BS, </a:t>
            </a:r>
            <a:r>
              <a:rPr lang="en-US" sz="1200" dirty="0" err="1" smtClean="0"/>
              <a:t>Macc</a:t>
            </a:r>
            <a:r>
              <a:rPr lang="en-US" sz="1200" dirty="0" smtClean="0"/>
              <a:t>, PhD; Christopher J. </a:t>
            </a:r>
            <a:r>
              <a:rPr lang="en-US" sz="1200" dirty="0" err="1" smtClean="0"/>
              <a:t>Ruhm</a:t>
            </a:r>
            <a:r>
              <a:rPr lang="en-US" sz="1200" dirty="0" smtClean="0"/>
              <a:t>, PhD</a:t>
            </a:r>
          </a:p>
          <a:p>
            <a:pPr lvl="1"/>
            <a:r>
              <a:rPr lang="en-US" sz="1200" dirty="0" smtClean="0"/>
              <a:t>1:40-2:00 pm - Questions</a:t>
            </a:r>
          </a:p>
          <a:p>
            <a:endParaRPr lang="en-US" sz="1300" dirty="0" smtClean="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381000"/>
            <a:ext cx="7315200" cy="1143000"/>
          </a:xfrm>
        </p:spPr>
        <p:txBody>
          <a:bodyPr/>
          <a:lstStyle/>
          <a:p>
            <a:pPr marL="0" indent="0" algn="ctr">
              <a:buNone/>
            </a:pPr>
            <a:r>
              <a:rPr lang="en-US" u="sng" dirty="0" smtClean="0">
                <a:effectLst/>
                <a:latin typeface="Calibri" panose="020F0502020204030204" pitchFamily="34" charset="0"/>
              </a:rPr>
              <a:t>The</a:t>
            </a:r>
            <a:r>
              <a:rPr lang="en-US" u="sng" dirty="0" smtClean="0">
                <a:latin typeface="Calibri" panose="020F0502020204030204" pitchFamily="34" charset="0"/>
              </a:rPr>
              <a:t> </a:t>
            </a:r>
            <a:r>
              <a:rPr lang="en-US" u="sng" dirty="0" smtClean="0">
                <a:effectLst/>
                <a:latin typeface="Calibri" panose="020F0502020204030204" pitchFamily="34" charset="0"/>
              </a:rPr>
              <a:t>Challenge</a:t>
            </a:r>
            <a:endParaRPr lang="en-US" u="sng" dirty="0">
              <a:effectLst/>
              <a:latin typeface="Calibri" panose="020F0502020204030204" pitchFamily="34" charset="0"/>
            </a:endParaRPr>
          </a:p>
        </p:txBody>
      </p:sp>
      <p:sp>
        <p:nvSpPr>
          <p:cNvPr id="3" name="Content Placeholder 2"/>
          <p:cNvSpPr>
            <a:spLocks noGrp="1"/>
          </p:cNvSpPr>
          <p:nvPr>
            <p:ph sz="quarter" idx="13"/>
          </p:nvPr>
        </p:nvSpPr>
        <p:spPr>
          <a:xfrm>
            <a:off x="1295400" y="1600200"/>
            <a:ext cx="7162800" cy="3474720"/>
          </a:xfrm>
        </p:spPr>
        <p:txBody>
          <a:bodyPr>
            <a:normAutofit/>
          </a:bodyPr>
          <a:lstStyle/>
          <a:p>
            <a:pPr marL="45720" indent="0">
              <a:buNone/>
            </a:pPr>
            <a:r>
              <a:rPr lang="en-US" sz="3600" dirty="0" smtClean="0">
                <a:solidFill>
                  <a:schemeClr val="tx1"/>
                </a:solidFill>
                <a:latin typeface="Calibri" panose="020F0502020204030204" pitchFamily="34" charset="0"/>
              </a:rPr>
              <a:t>How can Congress make the best health care in the world more accessible and affordable without sacrificing quality </a:t>
            </a:r>
            <a:r>
              <a:rPr lang="en-US" sz="3600" i="1" dirty="0" smtClean="0">
                <a:solidFill>
                  <a:schemeClr val="tx1"/>
                </a:solidFill>
                <a:latin typeface="Calibri" panose="020F0502020204030204" pitchFamily="34" charset="0"/>
              </a:rPr>
              <a:t>AND</a:t>
            </a:r>
            <a:r>
              <a:rPr lang="en-US" sz="3600" dirty="0" smtClean="0">
                <a:solidFill>
                  <a:schemeClr val="tx1"/>
                </a:solidFill>
                <a:latin typeface="Calibri" panose="020F0502020204030204" pitchFamily="34" charset="0"/>
              </a:rPr>
              <a:t> in a way that the public will support?</a:t>
            </a:r>
            <a:endParaRPr lang="en-US" sz="3600" dirty="0">
              <a:solidFill>
                <a:schemeClr val="tx1"/>
              </a:solidFill>
              <a:latin typeface="Calibri" panose="020F0502020204030204" pitchFamily="34" charset="0"/>
            </a:endParaRPr>
          </a:p>
        </p:txBody>
      </p:sp>
      <p:sp>
        <p:nvSpPr>
          <p:cNvPr id="4" name="Slide Number Placeholder 2"/>
          <p:cNvSpPr>
            <a:spLocks noGrp="1"/>
          </p:cNvSpPr>
          <p:nvPr>
            <p:ph type="sldNum" sz="quarter" idx="12"/>
          </p:nvPr>
        </p:nvSpPr>
        <p:spPr>
          <a:xfrm>
            <a:off x="8229600" y="6324600"/>
            <a:ext cx="530225" cy="365125"/>
          </a:xfrm>
        </p:spPr>
        <p:txBody>
          <a:bodyPr/>
          <a:lstStyle/>
          <a:p>
            <a:pPr>
              <a:defRPr/>
            </a:pPr>
            <a:fld id="{F57C08AE-1891-4BBC-9935-7A57C68A3245}" type="slidenum">
              <a:rPr lang="en-US" sz="1400" smtClean="0">
                <a:solidFill>
                  <a:schemeClr val="tx1"/>
                </a:solidFill>
              </a:rPr>
              <a:pPr>
                <a:defRPr/>
              </a:pPr>
              <a:t>3</a:t>
            </a:fld>
            <a:endParaRPr lang="en-US" sz="1400" dirty="0">
              <a:solidFill>
                <a:schemeClr val="tx1"/>
              </a:solidFill>
            </a:endParaRPr>
          </a:p>
        </p:txBody>
      </p:sp>
      <p:pic>
        <p:nvPicPr>
          <p:cNvPr id="5" name="Picture 4"/>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981200" y="5888941"/>
            <a:ext cx="1325880" cy="365760"/>
          </a:xfrm>
          <a:prstGeom prst="rect">
            <a:avLst/>
          </a:prstGeom>
          <a:noFill/>
        </p:spPr>
      </p:pic>
      <p:pic>
        <p:nvPicPr>
          <p:cNvPr id="6" name="Picture 5"/>
          <p:cNvPicPr/>
          <p:nvPr/>
        </p:nvPicPr>
        <p:blipFill>
          <a:blip r:embed="rId3" cstate="print"/>
          <a:stretch>
            <a:fillRect/>
          </a:stretch>
        </p:blipFill>
        <p:spPr>
          <a:xfrm>
            <a:off x="4876800" y="5757814"/>
            <a:ext cx="3307080" cy="628015"/>
          </a:xfrm>
          <a:prstGeom prst="rect">
            <a:avLst/>
          </a:prstGeom>
        </p:spPr>
      </p:pic>
    </p:spTree>
    <p:extLst>
      <p:ext uri="{BB962C8B-B14F-4D97-AF65-F5344CB8AC3E}">
        <p14:creationId xmlns:p14="http://schemas.microsoft.com/office/powerpoint/2010/main" val="44101055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0" y="304800"/>
            <a:ext cx="7620000" cy="1143000"/>
          </a:xfrm>
        </p:spPr>
        <p:txBody>
          <a:bodyPr/>
          <a:lstStyle/>
          <a:p>
            <a:pPr marL="0" indent="0" algn="ctr">
              <a:buNone/>
            </a:pPr>
            <a:r>
              <a:rPr lang="en-US" u="sng" dirty="0" smtClean="0">
                <a:effectLst/>
                <a:latin typeface="Calibri" panose="020F0502020204030204" pitchFamily="34" charset="0"/>
              </a:rPr>
              <a:t>Our Goals for Today</a:t>
            </a:r>
            <a:endParaRPr lang="en-US" u="sng" dirty="0">
              <a:effectLst/>
              <a:latin typeface="Calibri" panose="020F0502020204030204" pitchFamily="34" charset="0"/>
            </a:endParaRPr>
          </a:p>
        </p:txBody>
      </p:sp>
      <p:sp>
        <p:nvSpPr>
          <p:cNvPr id="3" name="Content Placeholder 2"/>
          <p:cNvSpPr>
            <a:spLocks noGrp="1"/>
          </p:cNvSpPr>
          <p:nvPr>
            <p:ph sz="quarter" idx="13"/>
          </p:nvPr>
        </p:nvSpPr>
        <p:spPr>
          <a:xfrm>
            <a:off x="914400" y="1524000"/>
            <a:ext cx="7315200" cy="4114800"/>
          </a:xfrm>
        </p:spPr>
        <p:txBody>
          <a:bodyPr>
            <a:normAutofit fontScale="92500" lnSpcReduction="20000"/>
          </a:bodyPr>
          <a:lstStyle/>
          <a:p>
            <a:pPr marL="461963" lvl="0" indent="-417513">
              <a:spcBef>
                <a:spcPts val="600"/>
              </a:spcBef>
              <a:spcAft>
                <a:spcPts val="600"/>
              </a:spcAft>
              <a:buSzPct val="100000"/>
              <a:buAutoNum type="arabicPeriod"/>
            </a:pPr>
            <a:r>
              <a:rPr lang="en-US" sz="3600" dirty="0" smtClean="0">
                <a:solidFill>
                  <a:schemeClr val="tx1"/>
                </a:solidFill>
                <a:latin typeface="Calibri" panose="020F0502020204030204" pitchFamily="34" charset="0"/>
              </a:rPr>
              <a:t>Provide a non-partisan summary of the facts of the ACA’s impact</a:t>
            </a:r>
          </a:p>
          <a:p>
            <a:pPr marL="461963" lvl="0" indent="-417513">
              <a:spcBef>
                <a:spcPts val="600"/>
              </a:spcBef>
              <a:spcAft>
                <a:spcPts val="600"/>
              </a:spcAft>
              <a:buSzPct val="100000"/>
              <a:buAutoNum type="arabicPeriod" startAt="2"/>
            </a:pPr>
            <a:r>
              <a:rPr lang="en-US" sz="3600" dirty="0" smtClean="0">
                <a:solidFill>
                  <a:schemeClr val="tx1"/>
                </a:solidFill>
                <a:latin typeface="Calibri" panose="020F0502020204030204" pitchFamily="34" charset="0"/>
              </a:rPr>
              <a:t>Identify </a:t>
            </a:r>
            <a:r>
              <a:rPr lang="en-US" sz="3600" dirty="0">
                <a:solidFill>
                  <a:schemeClr val="tx1"/>
                </a:solidFill>
                <a:latin typeface="Calibri" panose="020F0502020204030204" pitchFamily="34" charset="0"/>
              </a:rPr>
              <a:t>lessons </a:t>
            </a:r>
            <a:r>
              <a:rPr lang="en-US" sz="3600" dirty="0" smtClean="0">
                <a:solidFill>
                  <a:schemeClr val="tx1"/>
                </a:solidFill>
                <a:latin typeface="Calibri" panose="020F0502020204030204" pitchFamily="34" charset="0"/>
              </a:rPr>
              <a:t>learned</a:t>
            </a:r>
          </a:p>
          <a:p>
            <a:pPr marL="461963" lvl="0" indent="-417513">
              <a:spcBef>
                <a:spcPts val="600"/>
              </a:spcBef>
              <a:spcAft>
                <a:spcPts val="600"/>
              </a:spcAft>
              <a:buSzPct val="100000"/>
              <a:buAutoNum type="arabicPeriod" startAt="2"/>
            </a:pPr>
            <a:r>
              <a:rPr lang="en-US" sz="3600" dirty="0" smtClean="0">
                <a:solidFill>
                  <a:schemeClr val="tx1"/>
                </a:solidFill>
                <a:latin typeface="Calibri" panose="020F0502020204030204" pitchFamily="34" charset="0"/>
              </a:rPr>
              <a:t>Suggest </a:t>
            </a:r>
            <a:r>
              <a:rPr lang="en-US" sz="3600" dirty="0">
                <a:solidFill>
                  <a:schemeClr val="tx1"/>
                </a:solidFill>
                <a:latin typeface="Calibri" panose="020F0502020204030204" pitchFamily="34" charset="0"/>
              </a:rPr>
              <a:t>a </a:t>
            </a:r>
            <a:r>
              <a:rPr lang="en-US" sz="3600" dirty="0" smtClean="0">
                <a:solidFill>
                  <a:schemeClr val="tx1"/>
                </a:solidFill>
                <a:latin typeface="Calibri" panose="020F0502020204030204" pitchFamily="34" charset="0"/>
              </a:rPr>
              <a:t>non-partisan approach that will produce health policy the </a:t>
            </a:r>
            <a:r>
              <a:rPr lang="en-US" sz="3600" dirty="0">
                <a:solidFill>
                  <a:schemeClr val="tx1"/>
                </a:solidFill>
                <a:latin typeface="Calibri" panose="020F0502020204030204" pitchFamily="34" charset="0"/>
              </a:rPr>
              <a:t>public will </a:t>
            </a:r>
            <a:r>
              <a:rPr lang="en-US" sz="3600" dirty="0" smtClean="0">
                <a:solidFill>
                  <a:schemeClr val="tx1"/>
                </a:solidFill>
                <a:latin typeface="Calibri" panose="020F0502020204030204" pitchFamily="34" charset="0"/>
              </a:rPr>
              <a:t>support</a:t>
            </a:r>
          </a:p>
          <a:p>
            <a:pPr marL="461963" lvl="0" indent="-417513">
              <a:spcBef>
                <a:spcPts val="600"/>
              </a:spcBef>
              <a:spcAft>
                <a:spcPts val="600"/>
              </a:spcAft>
              <a:buSzPct val="100000"/>
              <a:buAutoNum type="arabicPeriod" startAt="2"/>
            </a:pPr>
            <a:r>
              <a:rPr lang="en-US" sz="3600" dirty="0" smtClean="0">
                <a:solidFill>
                  <a:schemeClr val="tx1"/>
                </a:solidFill>
                <a:latin typeface="Calibri" panose="020F0502020204030204" pitchFamily="34" charset="0"/>
              </a:rPr>
              <a:t>Provide a source of non-partisan accurate information and research</a:t>
            </a:r>
            <a:endParaRPr lang="en-US" sz="3600" dirty="0">
              <a:solidFill>
                <a:schemeClr val="tx1"/>
              </a:solidFill>
              <a:latin typeface="Calibri" panose="020F0502020204030204" pitchFamily="34" charset="0"/>
            </a:endParaRPr>
          </a:p>
        </p:txBody>
      </p:sp>
      <p:pic>
        <p:nvPicPr>
          <p:cNvPr id="4" name="Picture 3"/>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981200" y="5888941"/>
            <a:ext cx="1325880" cy="365760"/>
          </a:xfrm>
          <a:prstGeom prst="rect">
            <a:avLst/>
          </a:prstGeom>
          <a:noFill/>
        </p:spPr>
      </p:pic>
      <p:pic>
        <p:nvPicPr>
          <p:cNvPr id="5" name="Picture 4"/>
          <p:cNvPicPr/>
          <p:nvPr/>
        </p:nvPicPr>
        <p:blipFill>
          <a:blip r:embed="rId3" cstate="print"/>
          <a:stretch>
            <a:fillRect/>
          </a:stretch>
        </p:blipFill>
        <p:spPr>
          <a:xfrm>
            <a:off x="4876800" y="5757814"/>
            <a:ext cx="3307080" cy="628015"/>
          </a:xfrm>
          <a:prstGeom prst="rect">
            <a:avLst/>
          </a:prstGeom>
        </p:spPr>
      </p:pic>
      <p:sp>
        <p:nvSpPr>
          <p:cNvPr id="6" name="Slide Number Placeholder 2"/>
          <p:cNvSpPr>
            <a:spLocks noGrp="1"/>
          </p:cNvSpPr>
          <p:nvPr>
            <p:ph type="sldNum" sz="quarter" idx="12"/>
          </p:nvPr>
        </p:nvSpPr>
        <p:spPr>
          <a:xfrm>
            <a:off x="8229600" y="6324600"/>
            <a:ext cx="530225" cy="365125"/>
          </a:xfrm>
        </p:spPr>
        <p:txBody>
          <a:bodyPr/>
          <a:lstStyle/>
          <a:p>
            <a:pPr>
              <a:defRPr/>
            </a:pPr>
            <a:fld id="{F57C08AE-1891-4BBC-9935-7A57C68A3245}" type="slidenum">
              <a:rPr lang="en-US" sz="1400" smtClean="0">
                <a:solidFill>
                  <a:schemeClr val="tx1"/>
                </a:solidFill>
              </a:rPr>
              <a:pPr>
                <a:defRPr/>
              </a:pPr>
              <a:t>4</a:t>
            </a:fld>
            <a:endParaRPr lang="en-US" sz="1400" dirty="0">
              <a:solidFill>
                <a:schemeClr val="tx1"/>
              </a:solidFill>
            </a:endParaRPr>
          </a:p>
        </p:txBody>
      </p:sp>
    </p:spTree>
    <p:extLst>
      <p:ext uri="{BB962C8B-B14F-4D97-AF65-F5344CB8AC3E}">
        <p14:creationId xmlns:p14="http://schemas.microsoft.com/office/powerpoint/2010/main" val="132891561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0" y="304800"/>
            <a:ext cx="7620000" cy="1143000"/>
          </a:xfrm>
        </p:spPr>
        <p:txBody>
          <a:bodyPr/>
          <a:lstStyle/>
          <a:p>
            <a:pPr marL="0" indent="0" algn="ctr">
              <a:buNone/>
            </a:pPr>
            <a:r>
              <a:rPr lang="en-US" u="sng" dirty="0" smtClean="0">
                <a:effectLst/>
                <a:latin typeface="Calibri" panose="020F0502020204030204" pitchFamily="34" charset="0"/>
              </a:rPr>
              <a:t>Lessons Learned</a:t>
            </a:r>
            <a:endParaRPr lang="en-US" u="sng" dirty="0">
              <a:effectLst/>
              <a:latin typeface="Calibri" panose="020F0502020204030204" pitchFamily="34" charset="0"/>
            </a:endParaRPr>
          </a:p>
        </p:txBody>
      </p:sp>
      <p:sp>
        <p:nvSpPr>
          <p:cNvPr id="3" name="Content Placeholder 2"/>
          <p:cNvSpPr>
            <a:spLocks noGrp="1"/>
          </p:cNvSpPr>
          <p:nvPr>
            <p:ph sz="quarter" idx="13"/>
          </p:nvPr>
        </p:nvSpPr>
        <p:spPr>
          <a:xfrm>
            <a:off x="914400" y="1524000"/>
            <a:ext cx="7315200" cy="3931920"/>
          </a:xfrm>
        </p:spPr>
        <p:txBody>
          <a:bodyPr>
            <a:normAutofit lnSpcReduction="10000"/>
          </a:bodyPr>
          <a:lstStyle/>
          <a:p>
            <a:pPr marL="457200" lvl="0" indent="-457200">
              <a:spcBef>
                <a:spcPts val="600"/>
              </a:spcBef>
              <a:spcAft>
                <a:spcPts val="600"/>
              </a:spcAft>
              <a:buSzPct val="100000"/>
              <a:buAutoNum type="arabicPeriod"/>
            </a:pPr>
            <a:r>
              <a:rPr lang="en-US" sz="3600" dirty="0" smtClean="0">
                <a:solidFill>
                  <a:schemeClr val="tx1"/>
                </a:solidFill>
                <a:latin typeface="Calibri" panose="020F0502020204030204" pitchFamily="34" charset="0"/>
              </a:rPr>
              <a:t>Legislation as sweeping as the ACA must be bipartisan</a:t>
            </a:r>
          </a:p>
          <a:p>
            <a:pPr marL="457200" lvl="0" indent="-457200">
              <a:spcBef>
                <a:spcPts val="600"/>
              </a:spcBef>
              <a:spcAft>
                <a:spcPts val="600"/>
              </a:spcAft>
              <a:buSzPct val="100000"/>
              <a:buAutoNum type="arabicPeriod"/>
            </a:pPr>
            <a:r>
              <a:rPr lang="en-US" sz="3600" dirty="0" smtClean="0">
                <a:solidFill>
                  <a:schemeClr val="tx1"/>
                </a:solidFill>
                <a:latin typeface="Calibri" panose="020F0502020204030204" pitchFamily="34" charset="0"/>
              </a:rPr>
              <a:t>In order for legislation to last, it must have popular support</a:t>
            </a:r>
          </a:p>
          <a:p>
            <a:pPr marL="457200" lvl="0" indent="-457200">
              <a:spcBef>
                <a:spcPts val="600"/>
              </a:spcBef>
              <a:spcAft>
                <a:spcPts val="600"/>
              </a:spcAft>
              <a:buSzPct val="100000"/>
              <a:buAutoNum type="arabicPeriod"/>
            </a:pPr>
            <a:r>
              <a:rPr lang="en-US" sz="3600" dirty="0" smtClean="0">
                <a:solidFill>
                  <a:schemeClr val="tx1"/>
                </a:solidFill>
                <a:latin typeface="Calibri" panose="020F0502020204030204" pitchFamily="34" charset="0"/>
              </a:rPr>
              <a:t>In order to have popular support, legislation must be consistent with public expectations</a:t>
            </a:r>
          </a:p>
        </p:txBody>
      </p:sp>
      <p:pic>
        <p:nvPicPr>
          <p:cNvPr id="4" name="Picture 3"/>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981200" y="5888941"/>
            <a:ext cx="1325880" cy="365760"/>
          </a:xfrm>
          <a:prstGeom prst="rect">
            <a:avLst/>
          </a:prstGeom>
          <a:noFill/>
        </p:spPr>
      </p:pic>
      <p:pic>
        <p:nvPicPr>
          <p:cNvPr id="5" name="Picture 4"/>
          <p:cNvPicPr/>
          <p:nvPr/>
        </p:nvPicPr>
        <p:blipFill>
          <a:blip r:embed="rId3" cstate="print"/>
          <a:stretch>
            <a:fillRect/>
          </a:stretch>
        </p:blipFill>
        <p:spPr>
          <a:xfrm>
            <a:off x="4876800" y="5757814"/>
            <a:ext cx="3307080" cy="628015"/>
          </a:xfrm>
          <a:prstGeom prst="rect">
            <a:avLst/>
          </a:prstGeom>
        </p:spPr>
      </p:pic>
      <p:sp>
        <p:nvSpPr>
          <p:cNvPr id="6" name="Slide Number Placeholder 2"/>
          <p:cNvSpPr>
            <a:spLocks noGrp="1"/>
          </p:cNvSpPr>
          <p:nvPr>
            <p:ph type="sldNum" sz="quarter" idx="12"/>
          </p:nvPr>
        </p:nvSpPr>
        <p:spPr>
          <a:xfrm>
            <a:off x="8229600" y="6324600"/>
            <a:ext cx="530225" cy="365125"/>
          </a:xfrm>
        </p:spPr>
        <p:txBody>
          <a:bodyPr/>
          <a:lstStyle/>
          <a:p>
            <a:pPr>
              <a:defRPr/>
            </a:pPr>
            <a:fld id="{F57C08AE-1891-4BBC-9935-7A57C68A3245}" type="slidenum">
              <a:rPr lang="en-US" sz="1400" smtClean="0">
                <a:solidFill>
                  <a:schemeClr val="tx1"/>
                </a:solidFill>
              </a:rPr>
              <a:pPr>
                <a:defRPr/>
              </a:pPr>
              <a:t>5</a:t>
            </a:fld>
            <a:endParaRPr lang="en-US" sz="1400" dirty="0">
              <a:solidFill>
                <a:schemeClr val="tx1"/>
              </a:solidFill>
            </a:endParaRPr>
          </a:p>
        </p:txBody>
      </p:sp>
    </p:spTree>
    <p:extLst>
      <p:ext uri="{BB962C8B-B14F-4D97-AF65-F5344CB8AC3E}">
        <p14:creationId xmlns:p14="http://schemas.microsoft.com/office/powerpoint/2010/main" val="268242556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0" y="304800"/>
            <a:ext cx="7620000" cy="1143000"/>
          </a:xfrm>
        </p:spPr>
        <p:txBody>
          <a:bodyPr/>
          <a:lstStyle/>
          <a:p>
            <a:pPr marL="0" indent="0" algn="ctr">
              <a:buNone/>
            </a:pPr>
            <a:r>
              <a:rPr lang="en-US" sz="4000" u="sng" dirty="0" smtClean="0">
                <a:effectLst/>
                <a:latin typeface="Calibri" panose="020F0502020204030204" pitchFamily="34" charset="0"/>
              </a:rPr>
              <a:t>Suggestion:  A Principled Approach to Health Reform Policy</a:t>
            </a:r>
            <a:endParaRPr lang="en-US" sz="4000" u="sng" dirty="0">
              <a:effectLst/>
              <a:latin typeface="Calibri" panose="020F0502020204030204" pitchFamily="34" charset="0"/>
            </a:endParaRPr>
          </a:p>
        </p:txBody>
      </p:sp>
      <p:sp>
        <p:nvSpPr>
          <p:cNvPr id="3" name="Content Placeholder 2"/>
          <p:cNvSpPr>
            <a:spLocks noGrp="1"/>
          </p:cNvSpPr>
          <p:nvPr>
            <p:ph sz="quarter" idx="13"/>
          </p:nvPr>
        </p:nvSpPr>
        <p:spPr>
          <a:xfrm>
            <a:off x="914400" y="1828800"/>
            <a:ext cx="7315200" cy="3929014"/>
          </a:xfrm>
        </p:spPr>
        <p:txBody>
          <a:bodyPr>
            <a:normAutofit fontScale="70000" lnSpcReduction="20000"/>
          </a:bodyPr>
          <a:lstStyle/>
          <a:p>
            <a:pPr marL="457200" lvl="0" indent="-412750">
              <a:spcBef>
                <a:spcPts val="600"/>
              </a:spcBef>
              <a:spcAft>
                <a:spcPts val="600"/>
              </a:spcAft>
              <a:buSzPct val="100000"/>
              <a:buAutoNum type="arabicPeriod"/>
            </a:pPr>
            <a:r>
              <a:rPr lang="en-US" sz="3600" b="1" dirty="0" smtClean="0">
                <a:solidFill>
                  <a:schemeClr val="tx1"/>
                </a:solidFill>
                <a:latin typeface="Calibri" panose="020F0502020204030204" pitchFamily="34" charset="0"/>
              </a:rPr>
              <a:t>Put the patients’ interests first – they are the only group we cannot do without--</a:t>
            </a:r>
            <a:r>
              <a:rPr lang="en-US" sz="3600" b="1" i="1" dirty="0" smtClean="0">
                <a:solidFill>
                  <a:schemeClr val="tx1"/>
                </a:solidFill>
                <a:latin typeface="Calibri" panose="020F0502020204030204" pitchFamily="34" charset="0"/>
              </a:rPr>
              <a:t>and they vote</a:t>
            </a:r>
          </a:p>
          <a:p>
            <a:pPr marL="457200" lvl="0" indent="-412750">
              <a:spcBef>
                <a:spcPts val="600"/>
              </a:spcBef>
              <a:spcAft>
                <a:spcPts val="600"/>
              </a:spcAft>
              <a:buSzPct val="100000"/>
              <a:buAutoNum type="arabicPeriod"/>
            </a:pPr>
            <a:r>
              <a:rPr lang="en-US" sz="3600" b="1" dirty="0" smtClean="0">
                <a:solidFill>
                  <a:schemeClr val="tx1"/>
                </a:solidFill>
                <a:latin typeface="Calibri" panose="020F0502020204030204" pitchFamily="34" charset="0"/>
              </a:rPr>
              <a:t>Ground health care policy in patient and public expectations reflected in standards of professional ethics, Constitutional law and established statutory and common law</a:t>
            </a:r>
            <a:endParaRPr lang="en-US" sz="3600" b="1" i="1" dirty="0" smtClean="0">
              <a:solidFill>
                <a:schemeClr val="tx1"/>
              </a:solidFill>
              <a:latin typeface="Calibri" panose="020F0502020204030204" pitchFamily="34" charset="0"/>
            </a:endParaRPr>
          </a:p>
          <a:p>
            <a:pPr marL="457200" lvl="0" indent="-412750">
              <a:spcBef>
                <a:spcPts val="600"/>
              </a:spcBef>
              <a:spcAft>
                <a:spcPts val="600"/>
              </a:spcAft>
              <a:buSzPct val="100000"/>
              <a:buAutoNum type="arabicPeriod"/>
            </a:pPr>
            <a:r>
              <a:rPr lang="en-US" sz="3600" b="1" dirty="0" smtClean="0">
                <a:solidFill>
                  <a:schemeClr val="tx1"/>
                </a:solidFill>
                <a:latin typeface="Calibri" panose="020F0502020204030204" pitchFamily="34" charset="0"/>
              </a:rPr>
              <a:t>Integrate considerations of law, medicine and business</a:t>
            </a:r>
          </a:p>
          <a:p>
            <a:pPr marL="457200" lvl="0" indent="-412750">
              <a:spcBef>
                <a:spcPts val="600"/>
              </a:spcBef>
              <a:spcAft>
                <a:spcPts val="600"/>
              </a:spcAft>
              <a:buSzPct val="100000"/>
              <a:buAutoNum type="arabicPeriod"/>
            </a:pPr>
            <a:r>
              <a:rPr lang="en-US" sz="3600" b="1" dirty="0" smtClean="0">
                <a:solidFill>
                  <a:schemeClr val="tx1"/>
                </a:solidFill>
                <a:latin typeface="Calibri" panose="020F0502020204030204" pitchFamily="34" charset="0"/>
              </a:rPr>
              <a:t>Make sure the policy is supported by all three legs of the health policy stool – patients, practitioners and payers</a:t>
            </a:r>
          </a:p>
        </p:txBody>
      </p:sp>
      <p:pic>
        <p:nvPicPr>
          <p:cNvPr id="4" name="Picture 3"/>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981200" y="5888941"/>
            <a:ext cx="1325880" cy="365760"/>
          </a:xfrm>
          <a:prstGeom prst="rect">
            <a:avLst/>
          </a:prstGeom>
          <a:noFill/>
        </p:spPr>
      </p:pic>
      <p:pic>
        <p:nvPicPr>
          <p:cNvPr id="5" name="Picture 4"/>
          <p:cNvPicPr/>
          <p:nvPr/>
        </p:nvPicPr>
        <p:blipFill>
          <a:blip r:embed="rId3" cstate="print"/>
          <a:stretch>
            <a:fillRect/>
          </a:stretch>
        </p:blipFill>
        <p:spPr>
          <a:xfrm>
            <a:off x="4876800" y="5757814"/>
            <a:ext cx="3307080" cy="628015"/>
          </a:xfrm>
          <a:prstGeom prst="rect">
            <a:avLst/>
          </a:prstGeom>
        </p:spPr>
      </p:pic>
      <p:sp>
        <p:nvSpPr>
          <p:cNvPr id="6" name="Slide Number Placeholder 2"/>
          <p:cNvSpPr>
            <a:spLocks noGrp="1"/>
          </p:cNvSpPr>
          <p:nvPr>
            <p:ph type="sldNum" sz="quarter" idx="12"/>
          </p:nvPr>
        </p:nvSpPr>
        <p:spPr>
          <a:xfrm>
            <a:off x="8229600" y="6324600"/>
            <a:ext cx="530225" cy="365125"/>
          </a:xfrm>
        </p:spPr>
        <p:txBody>
          <a:bodyPr/>
          <a:lstStyle/>
          <a:p>
            <a:pPr>
              <a:defRPr/>
            </a:pPr>
            <a:fld id="{F57C08AE-1891-4BBC-9935-7A57C68A3245}" type="slidenum">
              <a:rPr lang="en-US" sz="1400" smtClean="0">
                <a:solidFill>
                  <a:schemeClr val="tx1"/>
                </a:solidFill>
              </a:rPr>
              <a:pPr>
                <a:defRPr/>
              </a:pPr>
              <a:t>6</a:t>
            </a:fld>
            <a:endParaRPr lang="en-US" sz="1400" dirty="0">
              <a:solidFill>
                <a:schemeClr val="tx1"/>
              </a:solidFill>
            </a:endParaRPr>
          </a:p>
        </p:txBody>
      </p:sp>
    </p:spTree>
    <p:extLst>
      <p:ext uri="{BB962C8B-B14F-4D97-AF65-F5344CB8AC3E}">
        <p14:creationId xmlns:p14="http://schemas.microsoft.com/office/powerpoint/2010/main" val="424076350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0" y="304800"/>
            <a:ext cx="7620000" cy="1143000"/>
          </a:xfrm>
        </p:spPr>
        <p:txBody>
          <a:bodyPr/>
          <a:lstStyle/>
          <a:p>
            <a:pPr marL="0" indent="0" algn="ctr">
              <a:buNone/>
            </a:pPr>
            <a:r>
              <a:rPr lang="en-US" u="sng" dirty="0" smtClean="0">
                <a:effectLst/>
                <a:latin typeface="Calibri" panose="020F0502020204030204" pitchFamily="34" charset="0"/>
              </a:rPr>
              <a:t>Questions</a:t>
            </a:r>
            <a:endParaRPr lang="en-US" u="sng" dirty="0">
              <a:effectLst/>
              <a:latin typeface="Calibri" panose="020F0502020204030204" pitchFamily="34" charset="0"/>
            </a:endParaRPr>
          </a:p>
        </p:txBody>
      </p:sp>
      <p:sp>
        <p:nvSpPr>
          <p:cNvPr id="3" name="Content Placeholder 2"/>
          <p:cNvSpPr>
            <a:spLocks noGrp="1"/>
          </p:cNvSpPr>
          <p:nvPr>
            <p:ph sz="quarter" idx="13"/>
          </p:nvPr>
        </p:nvSpPr>
        <p:spPr>
          <a:xfrm>
            <a:off x="914400" y="1219200"/>
            <a:ext cx="7315200" cy="4538614"/>
          </a:xfrm>
        </p:spPr>
        <p:txBody>
          <a:bodyPr>
            <a:noAutofit/>
          </a:bodyPr>
          <a:lstStyle/>
          <a:p>
            <a:pPr marL="457200" lvl="0" indent="-412750">
              <a:lnSpc>
                <a:spcPct val="120000"/>
              </a:lnSpc>
              <a:spcBef>
                <a:spcPts val="600"/>
              </a:spcBef>
              <a:spcAft>
                <a:spcPts val="600"/>
              </a:spcAft>
              <a:buNone/>
            </a:pPr>
            <a:r>
              <a:rPr lang="en-US" sz="2000" b="1" dirty="0" smtClean="0">
                <a:solidFill>
                  <a:schemeClr val="accent6"/>
                </a:solidFill>
                <a:latin typeface="Calibri" panose="020F0502020204030204" pitchFamily="34" charset="0"/>
              </a:rPr>
              <a:t>1</a:t>
            </a:r>
            <a:r>
              <a:rPr lang="en-US" b="1" dirty="0" smtClean="0">
                <a:solidFill>
                  <a:schemeClr val="accent6"/>
                </a:solidFill>
                <a:latin typeface="Calibri" panose="020F0502020204030204" pitchFamily="34" charset="0"/>
              </a:rPr>
              <a:t>.	</a:t>
            </a:r>
            <a:r>
              <a:rPr lang="en-US" b="1" dirty="0" smtClean="0">
                <a:solidFill>
                  <a:schemeClr val="tx1"/>
                </a:solidFill>
                <a:latin typeface="Calibri" panose="020F0502020204030204" pitchFamily="34" charset="0"/>
              </a:rPr>
              <a:t>Separating </a:t>
            </a:r>
            <a:r>
              <a:rPr lang="en-US" b="1" dirty="0">
                <a:solidFill>
                  <a:schemeClr val="tx1"/>
                </a:solidFill>
                <a:latin typeface="Calibri" panose="020F0502020204030204" pitchFamily="34" charset="0"/>
              </a:rPr>
              <a:t>fact from fiction, what has been the effect of the Affordable Care Act on jobs, health insurance coverage and health care costs since its inception?  </a:t>
            </a:r>
          </a:p>
          <a:p>
            <a:pPr marL="1028700" lvl="1" indent="-342900">
              <a:lnSpc>
                <a:spcPct val="120000"/>
              </a:lnSpc>
              <a:spcBef>
                <a:spcPts val="600"/>
              </a:spcBef>
              <a:spcAft>
                <a:spcPts val="600"/>
              </a:spcAft>
            </a:pPr>
            <a:r>
              <a:rPr lang="en-US" sz="1900" b="1" dirty="0">
                <a:solidFill>
                  <a:schemeClr val="tx1"/>
                </a:solidFill>
                <a:latin typeface="Calibri" panose="020F0502020204030204" pitchFamily="34" charset="0"/>
              </a:rPr>
              <a:t>Have the concerns that were raised been realized? Specifically, how concerned should Congress be with rising premiums, insurers pulling out of exchanges and high cost sharing?</a:t>
            </a:r>
          </a:p>
          <a:p>
            <a:pPr marL="457200" indent="-412750">
              <a:lnSpc>
                <a:spcPct val="120000"/>
              </a:lnSpc>
              <a:spcBef>
                <a:spcPts val="600"/>
              </a:spcBef>
              <a:spcAft>
                <a:spcPts val="600"/>
              </a:spcAft>
              <a:buNone/>
            </a:pPr>
            <a:r>
              <a:rPr lang="en-US" b="1" dirty="0">
                <a:solidFill>
                  <a:schemeClr val="tx1"/>
                </a:solidFill>
                <a:latin typeface="Calibri" panose="020F0502020204030204" pitchFamily="34" charset="0"/>
              </a:rPr>
              <a:t> </a:t>
            </a:r>
            <a:r>
              <a:rPr lang="en-US" b="1" dirty="0" smtClean="0">
                <a:solidFill>
                  <a:schemeClr val="accent6"/>
                </a:solidFill>
                <a:latin typeface="Calibri" panose="020F0502020204030204" pitchFamily="34" charset="0"/>
              </a:rPr>
              <a:t>2.</a:t>
            </a:r>
            <a:r>
              <a:rPr lang="en-US" b="1" dirty="0" smtClean="0">
                <a:solidFill>
                  <a:schemeClr val="tx1"/>
                </a:solidFill>
                <a:latin typeface="Calibri" panose="020F0502020204030204" pitchFamily="34" charset="0"/>
              </a:rPr>
              <a:t>	What </a:t>
            </a:r>
            <a:r>
              <a:rPr lang="en-US" b="1" dirty="0">
                <a:solidFill>
                  <a:schemeClr val="tx1"/>
                </a:solidFill>
                <a:latin typeface="Calibri" panose="020F0502020204030204" pitchFamily="34" charset="0"/>
              </a:rPr>
              <a:t>will be the most likely economic impact on consumers if Congress repeals the individual and employer mandate and the essential benefits provisions of the ACA</a:t>
            </a:r>
            <a:r>
              <a:rPr lang="en-US" b="1" dirty="0" smtClean="0">
                <a:solidFill>
                  <a:schemeClr val="tx1"/>
                </a:solidFill>
                <a:latin typeface="Calibri" panose="020F0502020204030204" pitchFamily="34" charset="0"/>
              </a:rPr>
              <a:t>?</a:t>
            </a:r>
            <a:endParaRPr lang="en-US" b="1" dirty="0">
              <a:solidFill>
                <a:schemeClr val="tx1"/>
              </a:solidFill>
              <a:latin typeface="Calibri" panose="020F0502020204030204" pitchFamily="34" charset="0"/>
            </a:endParaRPr>
          </a:p>
        </p:txBody>
      </p:sp>
      <p:pic>
        <p:nvPicPr>
          <p:cNvPr id="4" name="Picture 3"/>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981200" y="5888941"/>
            <a:ext cx="1325880" cy="365760"/>
          </a:xfrm>
          <a:prstGeom prst="rect">
            <a:avLst/>
          </a:prstGeom>
          <a:noFill/>
        </p:spPr>
      </p:pic>
      <p:pic>
        <p:nvPicPr>
          <p:cNvPr id="5" name="Picture 4"/>
          <p:cNvPicPr/>
          <p:nvPr/>
        </p:nvPicPr>
        <p:blipFill>
          <a:blip r:embed="rId3" cstate="print"/>
          <a:stretch>
            <a:fillRect/>
          </a:stretch>
        </p:blipFill>
        <p:spPr>
          <a:xfrm>
            <a:off x="4876800" y="5757814"/>
            <a:ext cx="3307080" cy="628015"/>
          </a:xfrm>
          <a:prstGeom prst="rect">
            <a:avLst/>
          </a:prstGeom>
        </p:spPr>
      </p:pic>
      <p:sp>
        <p:nvSpPr>
          <p:cNvPr id="6" name="Slide Number Placeholder 2"/>
          <p:cNvSpPr>
            <a:spLocks noGrp="1"/>
          </p:cNvSpPr>
          <p:nvPr>
            <p:ph type="sldNum" sz="quarter" idx="12"/>
          </p:nvPr>
        </p:nvSpPr>
        <p:spPr>
          <a:xfrm>
            <a:off x="8229600" y="6324600"/>
            <a:ext cx="530225" cy="365125"/>
          </a:xfrm>
        </p:spPr>
        <p:txBody>
          <a:bodyPr/>
          <a:lstStyle/>
          <a:p>
            <a:pPr>
              <a:defRPr/>
            </a:pPr>
            <a:fld id="{F57C08AE-1891-4BBC-9935-7A57C68A3245}" type="slidenum">
              <a:rPr lang="en-US" sz="1400" smtClean="0">
                <a:solidFill>
                  <a:schemeClr val="tx1"/>
                </a:solidFill>
              </a:rPr>
              <a:pPr>
                <a:defRPr/>
              </a:pPr>
              <a:t>7</a:t>
            </a:fld>
            <a:endParaRPr lang="en-US" sz="1400" dirty="0">
              <a:solidFill>
                <a:schemeClr val="tx1"/>
              </a:solidFill>
            </a:endParaRPr>
          </a:p>
        </p:txBody>
      </p:sp>
    </p:spTree>
    <p:extLst>
      <p:ext uri="{BB962C8B-B14F-4D97-AF65-F5344CB8AC3E}">
        <p14:creationId xmlns:p14="http://schemas.microsoft.com/office/powerpoint/2010/main" val="269999665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0" y="304800"/>
            <a:ext cx="7620000" cy="1143000"/>
          </a:xfrm>
        </p:spPr>
        <p:txBody>
          <a:bodyPr/>
          <a:lstStyle/>
          <a:p>
            <a:pPr marL="0" indent="0" algn="ctr">
              <a:buNone/>
            </a:pPr>
            <a:r>
              <a:rPr lang="en-US" u="sng" dirty="0" smtClean="0">
                <a:effectLst/>
                <a:latin typeface="Calibri" panose="020F0502020204030204" pitchFamily="34" charset="0"/>
              </a:rPr>
              <a:t>Questions </a:t>
            </a:r>
            <a:r>
              <a:rPr lang="en-US" sz="3600" u="sng" dirty="0" smtClean="0">
                <a:effectLst/>
                <a:latin typeface="Calibri" panose="020F0502020204030204" pitchFamily="34" charset="0"/>
              </a:rPr>
              <a:t>(Cont’d)</a:t>
            </a:r>
            <a:endParaRPr lang="en-US" u="sng" dirty="0">
              <a:effectLst/>
              <a:latin typeface="Calibri" panose="020F0502020204030204" pitchFamily="34" charset="0"/>
            </a:endParaRPr>
          </a:p>
        </p:txBody>
      </p:sp>
      <p:sp>
        <p:nvSpPr>
          <p:cNvPr id="3" name="Content Placeholder 2"/>
          <p:cNvSpPr>
            <a:spLocks noGrp="1"/>
          </p:cNvSpPr>
          <p:nvPr>
            <p:ph sz="quarter" idx="13"/>
          </p:nvPr>
        </p:nvSpPr>
        <p:spPr>
          <a:xfrm>
            <a:off x="914400" y="1371600"/>
            <a:ext cx="7315200" cy="4386214"/>
          </a:xfrm>
        </p:spPr>
        <p:txBody>
          <a:bodyPr>
            <a:normAutofit/>
          </a:bodyPr>
          <a:lstStyle/>
          <a:p>
            <a:pPr marL="457200" indent="-395288">
              <a:spcBef>
                <a:spcPts val="600"/>
              </a:spcBef>
              <a:spcAft>
                <a:spcPts val="1200"/>
              </a:spcAft>
              <a:buNone/>
            </a:pPr>
            <a:r>
              <a:rPr lang="en-US" sz="2600" b="1" dirty="0" smtClean="0">
                <a:solidFill>
                  <a:schemeClr val="accent6"/>
                </a:solidFill>
                <a:latin typeface="Calibri" panose="020F0502020204030204" pitchFamily="34" charset="0"/>
              </a:rPr>
              <a:t>3.</a:t>
            </a:r>
            <a:r>
              <a:rPr lang="en-US" sz="2600" b="1" dirty="0" smtClean="0">
                <a:solidFill>
                  <a:schemeClr val="tx1"/>
                </a:solidFill>
                <a:latin typeface="Calibri" panose="020F0502020204030204" pitchFamily="34" charset="0"/>
              </a:rPr>
              <a:t>	What </a:t>
            </a:r>
            <a:r>
              <a:rPr lang="en-US" sz="2600" b="1" dirty="0">
                <a:solidFill>
                  <a:schemeClr val="tx1"/>
                </a:solidFill>
                <a:latin typeface="Calibri" panose="020F0502020204030204" pitchFamily="34" charset="0"/>
              </a:rPr>
              <a:t>will be the likely impact on consumers if Congress allows the sale of health insurance across state lines, allows tax deductions for health care premiums, and permits the greater use of health savings accounts (HSA’s)?</a:t>
            </a:r>
          </a:p>
          <a:p>
            <a:pPr marL="457200" lvl="0" indent="-395288">
              <a:lnSpc>
                <a:spcPct val="120000"/>
              </a:lnSpc>
              <a:spcBef>
                <a:spcPts val="600"/>
              </a:spcBef>
              <a:spcAft>
                <a:spcPts val="600"/>
              </a:spcAft>
              <a:buNone/>
            </a:pPr>
            <a:r>
              <a:rPr lang="en-US" sz="2600" b="1" dirty="0" smtClean="0">
                <a:solidFill>
                  <a:schemeClr val="accent6"/>
                </a:solidFill>
                <a:latin typeface="Calibri" panose="020F0502020204030204" pitchFamily="34" charset="0"/>
              </a:rPr>
              <a:t>4.	</a:t>
            </a:r>
            <a:r>
              <a:rPr lang="en-US" sz="2600" b="1" dirty="0">
                <a:solidFill>
                  <a:schemeClr val="tx1"/>
                </a:solidFill>
                <a:latin typeface="Calibri" panose="020F0502020204030204" pitchFamily="34" charset="0"/>
              </a:rPr>
              <a:t>What health reform approaches do you believe might generate bipartisan Congressional support</a:t>
            </a:r>
            <a:r>
              <a:rPr lang="en-US" sz="2600" b="1" dirty="0" smtClean="0">
                <a:solidFill>
                  <a:schemeClr val="tx1"/>
                </a:solidFill>
                <a:latin typeface="Calibri" panose="020F0502020204030204" pitchFamily="34" charset="0"/>
              </a:rPr>
              <a:t>?  </a:t>
            </a:r>
            <a:r>
              <a:rPr lang="en-US" sz="2600" b="1" dirty="0">
                <a:solidFill>
                  <a:schemeClr val="tx1"/>
                </a:solidFill>
                <a:latin typeface="Calibri" panose="020F0502020204030204" pitchFamily="34" charset="0"/>
              </a:rPr>
              <a:t>Which ones would reduce the cost curve</a:t>
            </a:r>
            <a:r>
              <a:rPr lang="en-US" sz="2600" b="1" dirty="0" smtClean="0">
                <a:solidFill>
                  <a:schemeClr val="tx1"/>
                </a:solidFill>
                <a:latin typeface="Calibri" panose="020F0502020204030204" pitchFamily="34" charset="0"/>
              </a:rPr>
              <a:t>?</a:t>
            </a:r>
            <a:endParaRPr lang="en-US" sz="2600" b="1" dirty="0">
              <a:solidFill>
                <a:schemeClr val="tx1"/>
              </a:solidFill>
              <a:latin typeface="Calibri" panose="020F0502020204030204" pitchFamily="34" charset="0"/>
            </a:endParaRPr>
          </a:p>
          <a:p>
            <a:pPr marL="547688" lvl="0" indent="-485775">
              <a:lnSpc>
                <a:spcPct val="120000"/>
              </a:lnSpc>
              <a:spcBef>
                <a:spcPts val="600"/>
              </a:spcBef>
              <a:spcAft>
                <a:spcPts val="600"/>
              </a:spcAft>
              <a:buNone/>
            </a:pPr>
            <a:endParaRPr lang="en-US" sz="1800" dirty="0">
              <a:solidFill>
                <a:schemeClr val="accent6"/>
              </a:solidFill>
              <a:latin typeface="Calibri" panose="020F0502020204030204" pitchFamily="34" charset="0"/>
            </a:endParaRPr>
          </a:p>
        </p:txBody>
      </p:sp>
      <p:pic>
        <p:nvPicPr>
          <p:cNvPr id="4" name="Picture 3"/>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981200" y="5888941"/>
            <a:ext cx="1325880" cy="365760"/>
          </a:xfrm>
          <a:prstGeom prst="rect">
            <a:avLst/>
          </a:prstGeom>
          <a:noFill/>
        </p:spPr>
      </p:pic>
      <p:pic>
        <p:nvPicPr>
          <p:cNvPr id="5" name="Picture 4"/>
          <p:cNvPicPr/>
          <p:nvPr/>
        </p:nvPicPr>
        <p:blipFill>
          <a:blip r:embed="rId3" cstate="print"/>
          <a:stretch>
            <a:fillRect/>
          </a:stretch>
        </p:blipFill>
        <p:spPr>
          <a:xfrm>
            <a:off x="4876800" y="5757814"/>
            <a:ext cx="3307080" cy="628015"/>
          </a:xfrm>
          <a:prstGeom prst="rect">
            <a:avLst/>
          </a:prstGeom>
        </p:spPr>
      </p:pic>
      <p:sp>
        <p:nvSpPr>
          <p:cNvPr id="6" name="Slide Number Placeholder 2"/>
          <p:cNvSpPr>
            <a:spLocks noGrp="1"/>
          </p:cNvSpPr>
          <p:nvPr>
            <p:ph type="sldNum" sz="quarter" idx="12"/>
          </p:nvPr>
        </p:nvSpPr>
        <p:spPr>
          <a:xfrm>
            <a:off x="8229600" y="6324600"/>
            <a:ext cx="530225" cy="365125"/>
          </a:xfrm>
        </p:spPr>
        <p:txBody>
          <a:bodyPr/>
          <a:lstStyle/>
          <a:p>
            <a:pPr>
              <a:defRPr/>
            </a:pPr>
            <a:fld id="{F57C08AE-1891-4BBC-9935-7A57C68A3245}" type="slidenum">
              <a:rPr lang="en-US" sz="1400" smtClean="0">
                <a:solidFill>
                  <a:schemeClr val="tx1"/>
                </a:solidFill>
              </a:rPr>
              <a:pPr>
                <a:defRPr/>
              </a:pPr>
              <a:t>8</a:t>
            </a:fld>
            <a:endParaRPr lang="en-US" sz="1400" dirty="0">
              <a:solidFill>
                <a:schemeClr val="tx1"/>
              </a:solidFill>
            </a:endParaRPr>
          </a:p>
        </p:txBody>
      </p:sp>
    </p:spTree>
    <p:extLst>
      <p:ext uri="{BB962C8B-B14F-4D97-AF65-F5344CB8AC3E}">
        <p14:creationId xmlns:p14="http://schemas.microsoft.com/office/powerpoint/2010/main" val="236600586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0" y="304800"/>
            <a:ext cx="7620000" cy="1143000"/>
          </a:xfrm>
        </p:spPr>
        <p:txBody>
          <a:bodyPr/>
          <a:lstStyle/>
          <a:p>
            <a:pPr marL="0" indent="0" algn="ctr">
              <a:buNone/>
            </a:pPr>
            <a:r>
              <a:rPr lang="en-US" u="sng" dirty="0" smtClean="0">
                <a:effectLst/>
                <a:latin typeface="Calibri" panose="020F0502020204030204" pitchFamily="34" charset="0"/>
              </a:rPr>
              <a:t>Questions </a:t>
            </a:r>
            <a:r>
              <a:rPr lang="en-US" sz="3600" u="sng" dirty="0" smtClean="0">
                <a:effectLst/>
                <a:latin typeface="Calibri" panose="020F0502020204030204" pitchFamily="34" charset="0"/>
              </a:rPr>
              <a:t>(</a:t>
            </a:r>
            <a:r>
              <a:rPr lang="en-US" sz="3600" u="sng" dirty="0">
                <a:effectLst/>
                <a:latin typeface="Calibri" panose="020F0502020204030204" pitchFamily="34" charset="0"/>
              </a:rPr>
              <a:t>Cont’d)</a:t>
            </a:r>
            <a:endParaRPr lang="en-US" sz="4400" u="sng" dirty="0">
              <a:effectLst/>
              <a:latin typeface="Calibri" panose="020F0502020204030204" pitchFamily="34" charset="0"/>
            </a:endParaRPr>
          </a:p>
        </p:txBody>
      </p:sp>
      <p:sp>
        <p:nvSpPr>
          <p:cNvPr id="3" name="Content Placeholder 2"/>
          <p:cNvSpPr>
            <a:spLocks noGrp="1"/>
          </p:cNvSpPr>
          <p:nvPr>
            <p:ph sz="quarter" idx="13"/>
          </p:nvPr>
        </p:nvSpPr>
        <p:spPr>
          <a:xfrm>
            <a:off x="914400" y="1219200"/>
            <a:ext cx="7315200" cy="4538614"/>
          </a:xfrm>
        </p:spPr>
        <p:txBody>
          <a:bodyPr>
            <a:normAutofit fontScale="62500" lnSpcReduction="20000"/>
          </a:bodyPr>
          <a:lstStyle/>
          <a:p>
            <a:pPr marL="457200" lvl="0" indent="-395288">
              <a:lnSpc>
                <a:spcPct val="120000"/>
              </a:lnSpc>
              <a:spcBef>
                <a:spcPts val="600"/>
              </a:spcBef>
              <a:spcAft>
                <a:spcPts val="600"/>
              </a:spcAft>
              <a:buNone/>
            </a:pPr>
            <a:r>
              <a:rPr lang="en-US" sz="3500" b="1" dirty="0">
                <a:solidFill>
                  <a:schemeClr val="accent6"/>
                </a:solidFill>
                <a:latin typeface="Calibri" panose="020F0502020204030204" pitchFamily="34" charset="0"/>
              </a:rPr>
              <a:t>5.	</a:t>
            </a:r>
            <a:r>
              <a:rPr lang="en-US" sz="3500" b="1" dirty="0">
                <a:solidFill>
                  <a:schemeClr val="tx1"/>
                </a:solidFill>
                <a:latin typeface="Calibri" panose="020F0502020204030204" pitchFamily="34" charset="0"/>
              </a:rPr>
              <a:t>We are already seeing the value-based care movement in hospital and physician payment.  How do you see this quality movement evolving?  </a:t>
            </a:r>
          </a:p>
          <a:p>
            <a:pPr marL="820738" lvl="2" indent="-249238">
              <a:lnSpc>
                <a:spcPct val="120000"/>
              </a:lnSpc>
              <a:spcBef>
                <a:spcPts val="600"/>
              </a:spcBef>
              <a:spcAft>
                <a:spcPts val="600"/>
              </a:spcAft>
            </a:pPr>
            <a:r>
              <a:rPr lang="en-US" sz="2700" b="1" dirty="0">
                <a:solidFill>
                  <a:schemeClr val="tx1"/>
                </a:solidFill>
                <a:latin typeface="Calibri" panose="020F0502020204030204" pitchFamily="34" charset="0"/>
              </a:rPr>
              <a:t>Will it positively change the dynamics for how our country pays for, values, and incentivizes high quality, lower cost, value-based care? </a:t>
            </a:r>
          </a:p>
          <a:p>
            <a:pPr marL="457200" lvl="0" indent="-395288">
              <a:lnSpc>
                <a:spcPct val="120000"/>
              </a:lnSpc>
              <a:spcBef>
                <a:spcPts val="600"/>
              </a:spcBef>
              <a:spcAft>
                <a:spcPts val="600"/>
              </a:spcAft>
              <a:buNone/>
            </a:pPr>
            <a:r>
              <a:rPr lang="en-US" sz="3500" b="1" dirty="0">
                <a:solidFill>
                  <a:schemeClr val="accent6"/>
                </a:solidFill>
                <a:latin typeface="Calibri" panose="020F0502020204030204" pitchFamily="34" charset="0"/>
              </a:rPr>
              <a:t>6.	</a:t>
            </a:r>
            <a:r>
              <a:rPr lang="en-US" sz="3500" b="1" dirty="0">
                <a:solidFill>
                  <a:schemeClr val="tx1"/>
                </a:solidFill>
                <a:latin typeface="Calibri" panose="020F0502020204030204" pitchFamily="34" charset="0"/>
              </a:rPr>
              <a:t>How does Congress employ a principled approach to health reform that is grounded in public expectations as reflected in standards of professional ethics, Constitutional and common law and take into account law, medicine and business?</a:t>
            </a:r>
          </a:p>
          <a:p>
            <a:pPr marL="820738" lvl="2" indent="-249238">
              <a:lnSpc>
                <a:spcPct val="120000"/>
              </a:lnSpc>
              <a:spcBef>
                <a:spcPts val="600"/>
              </a:spcBef>
              <a:spcAft>
                <a:spcPts val="600"/>
              </a:spcAft>
            </a:pPr>
            <a:r>
              <a:rPr lang="en-US" sz="2700" b="1" dirty="0">
                <a:solidFill>
                  <a:schemeClr val="tx1"/>
                </a:solidFill>
                <a:latin typeface="Calibri" panose="020F0502020204030204" pitchFamily="34" charset="0"/>
              </a:rPr>
              <a:t>Would such an approach produce policy alternatives that have a solid, bipartisan base (see the Medicare Independence at Home </a:t>
            </a:r>
            <a:r>
              <a:rPr lang="en-US" sz="2700" b="1" dirty="0" smtClean="0">
                <a:solidFill>
                  <a:schemeClr val="tx1"/>
                </a:solidFill>
                <a:latin typeface="Calibri" panose="020F0502020204030204" pitchFamily="34" charset="0"/>
              </a:rPr>
              <a:t>program   </a:t>
            </a:r>
            <a:r>
              <a:rPr lang="en-US" sz="2700" b="1" dirty="0">
                <a:solidFill>
                  <a:schemeClr val="tx1"/>
                </a:solidFill>
                <a:latin typeface="Calibri" panose="020F0502020204030204" pitchFamily="34" charset="0"/>
              </a:rPr>
              <a:t>(S. 3130) as an example of such policies)? </a:t>
            </a:r>
          </a:p>
        </p:txBody>
      </p:sp>
      <p:pic>
        <p:nvPicPr>
          <p:cNvPr id="4" name="Picture 3"/>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981200" y="5888941"/>
            <a:ext cx="1325880" cy="365760"/>
          </a:xfrm>
          <a:prstGeom prst="rect">
            <a:avLst/>
          </a:prstGeom>
          <a:noFill/>
        </p:spPr>
      </p:pic>
      <p:pic>
        <p:nvPicPr>
          <p:cNvPr id="5" name="Picture 4"/>
          <p:cNvPicPr/>
          <p:nvPr/>
        </p:nvPicPr>
        <p:blipFill>
          <a:blip r:embed="rId3" cstate="print"/>
          <a:stretch>
            <a:fillRect/>
          </a:stretch>
        </p:blipFill>
        <p:spPr>
          <a:xfrm>
            <a:off x="4876800" y="5757814"/>
            <a:ext cx="3307080" cy="628015"/>
          </a:xfrm>
          <a:prstGeom prst="rect">
            <a:avLst/>
          </a:prstGeom>
        </p:spPr>
      </p:pic>
      <p:sp>
        <p:nvSpPr>
          <p:cNvPr id="6" name="Slide Number Placeholder 2"/>
          <p:cNvSpPr>
            <a:spLocks noGrp="1"/>
          </p:cNvSpPr>
          <p:nvPr>
            <p:ph type="sldNum" sz="quarter" idx="12"/>
          </p:nvPr>
        </p:nvSpPr>
        <p:spPr>
          <a:xfrm>
            <a:off x="8229600" y="6324600"/>
            <a:ext cx="530225" cy="365125"/>
          </a:xfrm>
        </p:spPr>
        <p:txBody>
          <a:bodyPr/>
          <a:lstStyle/>
          <a:p>
            <a:pPr>
              <a:defRPr/>
            </a:pPr>
            <a:fld id="{F57C08AE-1891-4BBC-9935-7A57C68A3245}" type="slidenum">
              <a:rPr lang="en-US" sz="1400" smtClean="0">
                <a:solidFill>
                  <a:schemeClr val="tx1"/>
                </a:solidFill>
              </a:rPr>
              <a:pPr>
                <a:defRPr/>
              </a:pPr>
              <a:t>9</a:t>
            </a:fld>
            <a:endParaRPr lang="en-US" sz="1400" dirty="0">
              <a:solidFill>
                <a:schemeClr val="tx1"/>
              </a:solidFill>
            </a:endParaRPr>
          </a:p>
        </p:txBody>
      </p:sp>
    </p:spTree>
    <p:extLst>
      <p:ext uri="{BB962C8B-B14F-4D97-AF65-F5344CB8AC3E}">
        <p14:creationId xmlns:p14="http://schemas.microsoft.com/office/powerpoint/2010/main" val="2871425277"/>
      </p:ext>
    </p:extLst>
  </p:cSld>
  <p:clrMapOvr>
    <a:masterClrMapping/>
  </p:clrMapOvr>
  <p:timing>
    <p:tnLst>
      <p:par>
        <p:cTn id="1" dur="indefinite" restart="never" nodeType="tmRoot"/>
      </p:par>
    </p:tnLst>
  </p:timing>
</p:sld>
</file>

<file path=ppt/theme/theme1.xml><?xml version="1.0" encoding="utf-8"?>
<a:theme xmlns:a="http://schemas.openxmlformats.org/drawingml/2006/main" name="Slipstream">
  <a:themeElements>
    <a:clrScheme name="Slipstream">
      <a:dk1>
        <a:sysClr val="windowText" lastClr="000000"/>
      </a:dk1>
      <a:lt1>
        <a:sysClr val="window" lastClr="FFFFFF"/>
      </a:lt1>
      <a:dk2>
        <a:srgbClr val="212745"/>
      </a:dk2>
      <a:lt2>
        <a:srgbClr val="B4DCFA"/>
      </a:lt2>
      <a:accent1>
        <a:srgbClr val="4E67C8"/>
      </a:accent1>
      <a:accent2>
        <a:srgbClr val="5ECCF3"/>
      </a:accent2>
      <a:accent3>
        <a:srgbClr val="A7EA52"/>
      </a:accent3>
      <a:accent4>
        <a:srgbClr val="5DCEAF"/>
      </a:accent4>
      <a:accent5>
        <a:srgbClr val="FF8021"/>
      </a:accent5>
      <a:accent6>
        <a:srgbClr val="F14124"/>
      </a:accent6>
      <a:hlink>
        <a:srgbClr val="56C7AA"/>
      </a:hlink>
      <a:folHlink>
        <a:srgbClr val="59A8D1"/>
      </a:folHlink>
    </a:clrScheme>
    <a:fontScheme name="Slipstream">
      <a:majorFont>
        <a:latin typeface="Trebuchet MS"/>
        <a:ea typeface=""/>
        <a:cs typeface=""/>
        <a:font script="Jpan" typeface="HGｺﾞｼｯｸM"/>
        <a:font script="Hang" typeface="HY그래픽B"/>
        <a:font script="Hans" typeface="方正姚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HGｺﾞｼｯｸM"/>
        <a:font script="Hang" typeface="HY그래픽M"/>
        <a:font script="Hans" typeface="方正姚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Slipstream">
      <a:fillStyleLst>
        <a:solidFill>
          <a:schemeClr val="phClr"/>
        </a:solidFill>
        <a:gradFill rotWithShape="1">
          <a:gsLst>
            <a:gs pos="28000">
              <a:schemeClr val="phClr">
                <a:tint val="18000"/>
                <a:satMod val="120000"/>
                <a:lumMod val="88000"/>
              </a:schemeClr>
            </a:gs>
            <a:gs pos="100000">
              <a:schemeClr val="phClr">
                <a:tint val="40000"/>
                <a:satMod val="100000"/>
                <a:lumMod val="78000"/>
              </a:schemeClr>
            </a:gs>
          </a:gsLst>
          <a:lin ang="5400000" scaled="0"/>
        </a:gradFill>
        <a:gradFill rotWithShape="1">
          <a:gsLst>
            <a:gs pos="0">
              <a:schemeClr val="phClr">
                <a:lumMod val="95000"/>
              </a:schemeClr>
            </a:gs>
            <a:gs pos="100000">
              <a:schemeClr val="phClr">
                <a:shade val="82000"/>
                <a:satMod val="125000"/>
                <a:lumMod val="74000"/>
              </a:schemeClr>
            </a:gs>
          </a:gsLst>
          <a:lin ang="5400000" scaled="0"/>
        </a:gradFill>
      </a:fillStyleLst>
      <a:lnStyleLst>
        <a:ln w="9525" cap="flat" cmpd="sng" algn="ctr">
          <a:solidFill>
            <a:schemeClr val="phClr"/>
          </a:solidFill>
          <a:prstDash val="solid"/>
        </a:ln>
        <a:ln w="15875" cap="flat" cmpd="sng" algn="ctr">
          <a:solidFill>
            <a:schemeClr val="phClr">
              <a:shade val="75000"/>
              <a:satMod val="125000"/>
              <a:lumMod val="75000"/>
            </a:schemeClr>
          </a:solidFill>
          <a:prstDash val="solid"/>
        </a:ln>
        <a:ln w="25400" cap="flat" cmpd="sng" algn="ctr">
          <a:solidFill>
            <a:schemeClr val="phClr"/>
          </a:solidFill>
          <a:prstDash val="solid"/>
        </a:ln>
      </a:lnStyleLst>
      <a:effectStyleLst>
        <a:effectStyle>
          <a:effectLst>
            <a:outerShdw blurRad="63500" dist="50800" dir="5400000" sx="98000" sy="98000" rotWithShape="0">
              <a:srgbClr val="000000">
                <a:alpha val="20000"/>
              </a:srgbClr>
            </a:outerShdw>
          </a:effectLst>
        </a:effectStyle>
        <a:effectStyle>
          <a:effectLst>
            <a:outerShdw blurRad="40005" dist="22984" dir="5400000" rotWithShape="0">
              <a:srgbClr val="000000">
                <a:alpha val="45000"/>
              </a:srgbClr>
            </a:outerShdw>
          </a:effectLst>
          <a:scene3d>
            <a:camera prst="orthographicFront">
              <a:rot lat="0" lon="0" rev="0"/>
            </a:camera>
            <a:lightRig rig="balanced" dir="tr"/>
          </a:scene3d>
          <a:sp3d prstMaterial="matte">
            <a:bevelT w="19050" h="38100"/>
          </a:sp3d>
        </a:effectStyle>
        <a:effectStyle>
          <a:effectLst>
            <a:reflection blurRad="38100" stA="26000" endPos="23000" dist="25400" dir="5400000" sy="-100000" rotWithShape="0"/>
          </a:effectLst>
          <a:scene3d>
            <a:camera prst="orthographicFront">
              <a:rot lat="0" lon="0" rev="0"/>
            </a:camera>
            <a:lightRig rig="balanced" dir="tr"/>
          </a:scene3d>
          <a:sp3d contourW="14605" prstMaterial="plastic">
            <a:bevelT w="50800"/>
            <a:contourClr>
              <a:schemeClr val="phClr">
                <a:shade val="30000"/>
                <a:satMod val="120000"/>
              </a:schemeClr>
            </a:contourClr>
          </a:sp3d>
        </a:effectStyle>
      </a:effectStyleLst>
      <a:bgFillStyleLst>
        <a:solidFill>
          <a:schemeClr val="phClr"/>
        </a:solidFill>
        <a:gradFill rotWithShape="1">
          <a:gsLst>
            <a:gs pos="0">
              <a:schemeClr val="phClr">
                <a:tint val="98000"/>
                <a:shade val="90000"/>
                <a:satMod val="160000"/>
                <a:lumMod val="100000"/>
              </a:schemeClr>
            </a:gs>
            <a:gs pos="60000">
              <a:schemeClr val="phClr">
                <a:tint val="95000"/>
                <a:shade val="100000"/>
                <a:satMod val="130000"/>
                <a:lumMod val="130000"/>
              </a:schemeClr>
            </a:gs>
            <a:gs pos="100000">
              <a:schemeClr val="phClr">
                <a:tint val="97000"/>
                <a:shade val="100000"/>
                <a:hueMod val="100000"/>
                <a:satMod val="140000"/>
                <a:lumMod val="80000"/>
              </a:schemeClr>
            </a:gs>
          </a:gsLst>
          <a:path path="circle">
            <a:fillToRect l="20000" t="10000" r="20000" b="60000"/>
          </a:path>
        </a:gradFill>
        <a:gradFill rotWithShape="1">
          <a:gsLst>
            <a:gs pos="0">
              <a:schemeClr val="phClr">
                <a:tint val="94000"/>
                <a:satMod val="160000"/>
                <a:lumMod val="160000"/>
              </a:schemeClr>
            </a:gs>
            <a:gs pos="42000">
              <a:schemeClr val="phClr">
                <a:tint val="94000"/>
                <a:shade val="94000"/>
                <a:satMod val="160000"/>
                <a:lumMod val="130000"/>
              </a:schemeClr>
            </a:gs>
            <a:gs pos="100000">
              <a:schemeClr val="phClr">
                <a:tint val="97000"/>
                <a:shade val="94000"/>
                <a:satMod val="180000"/>
                <a:lumMod val="84000"/>
              </a:schemeClr>
            </a:gs>
          </a:gsLst>
          <a:path path="circle">
            <a:fillToRect l="24000" t="44000" r="24000" b="12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Slipstream</Template>
  <TotalTime>187</TotalTime>
  <Words>413</Words>
  <Application>Microsoft Office PowerPoint</Application>
  <PresentationFormat>On-screen Show (4:3)</PresentationFormat>
  <Paragraphs>67</Paragraphs>
  <Slides>10</Slides>
  <Notes>0</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Slipstream</vt:lpstr>
      <vt:lpstr>Introduction and Objectives Jim Pyles Co-Founder, Principal: Powers Pyles Sutter &amp; Verville, P.C.  November 18, 2016 10:00 a.m. to 2:00 p.m. 325 Russell Senate Office Building</vt:lpstr>
      <vt:lpstr>Agenda</vt:lpstr>
      <vt:lpstr>The Challenge</vt:lpstr>
      <vt:lpstr>Our Goals for Today</vt:lpstr>
      <vt:lpstr>Lessons Learned</vt:lpstr>
      <vt:lpstr>Suggestion:  A Principled Approach to Health Reform Policy</vt:lpstr>
      <vt:lpstr>Questions</vt:lpstr>
      <vt:lpstr>Questions (Cont’d)</vt:lpstr>
      <vt:lpstr>Questions (Cont’d)</vt:lpstr>
      <vt:lpstr>PowerPoint Presentation</vt:lpstr>
    </vt:vector>
  </TitlesOfParts>
  <Company>Microsoft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November 18, 2016 10:00 a.m. to 2:00 p.m. 325 Russell Senate Office Building</dc:title>
  <dc:creator>KT</dc:creator>
  <cp:lastModifiedBy>Emily Whiteman</cp:lastModifiedBy>
  <cp:revision>42</cp:revision>
  <dcterms:created xsi:type="dcterms:W3CDTF">2016-11-15T18:08:44Z</dcterms:created>
  <dcterms:modified xsi:type="dcterms:W3CDTF">2016-11-17T21:21:23Z</dcterms:modified>
</cp:coreProperties>
</file>